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sldIdLst>
    <p:sldId id="256" r:id="rId2"/>
    <p:sldId id="257" r:id="rId3"/>
    <p:sldId id="258" r:id="rId4"/>
    <p:sldId id="259" r:id="rId5"/>
    <p:sldId id="260" r:id="rId6"/>
    <p:sldId id="264" r:id="rId7"/>
    <p:sldId id="261" r:id="rId8"/>
    <p:sldId id="273" r:id="rId9"/>
    <p:sldId id="265" r:id="rId10"/>
    <p:sldId id="262" r:id="rId11"/>
    <p:sldId id="266" r:id="rId12"/>
    <p:sldId id="263" r:id="rId13"/>
    <p:sldId id="267" r:id="rId14"/>
    <p:sldId id="268" r:id="rId15"/>
    <p:sldId id="269" r:id="rId16"/>
    <p:sldId id="270" r:id="rId17"/>
    <p:sldId id="271" r:id="rId18"/>
    <p:sldId id="272" r:id="rId19"/>
    <p:sldId id="274" r:id="rId20"/>
    <p:sldId id="276" r:id="rId21"/>
    <p:sldId id="282" r:id="rId22"/>
    <p:sldId id="277" r:id="rId23"/>
    <p:sldId id="278" r:id="rId24"/>
    <p:sldId id="279" r:id="rId25"/>
    <p:sldId id="280" r:id="rId26"/>
    <p:sldId id="281" r:id="rId27"/>
    <p:sldId id="283" r:id="rId28"/>
    <p:sldId id="285"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05" autoAdjust="0"/>
    <p:restoredTop sz="94660"/>
  </p:normalViewPr>
  <p:slideViewPr>
    <p:cSldViewPr snapToGrid="0">
      <p:cViewPr varScale="1">
        <p:scale>
          <a:sx n="114" d="100"/>
          <a:sy n="114" d="100"/>
        </p:scale>
        <p:origin x="3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439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61922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3948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9949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FA1846-DA80-1C48-A609-854EA85C59AD}" type="datetimeFigureOut">
              <a:rPr lang="en-US" smtClean="0"/>
              <a:pPr/>
              <a:t>12/14/2020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504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9477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12/14/2020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38551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12/14/2020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4805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818C68F-D26B-8F47-958C-23B49CF8A634}" type="datetimeFigureOut">
              <a:rPr lang="en-US" smtClean="0"/>
              <a:pPr/>
              <a:t>12/14/2020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1819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0DF5E60-9974-AC48-9591-99C2BB44B7CF}" type="datetimeFigureOut">
              <a:rPr lang="en-US" smtClean="0"/>
              <a:pPr/>
              <a:t>12/14/2020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0439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9B482E8-6E0E-1B4F-B1FD-C69DB9E858D9}" type="datetimeFigureOut">
              <a:rPr lang="en-US" smtClean="0"/>
              <a:pPr/>
              <a:t>12/14/2020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45801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B482E8-6E0E-1B4F-B1FD-C69DB9E858D9}" type="datetimeFigureOut">
              <a:rPr lang="en-US" smtClean="0"/>
              <a:pPr/>
              <a:t>12/14/2020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74420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9.xml"/><Relationship Id="rId4" Type="http://schemas.openxmlformats.org/officeDocument/2006/relationships/slide" Target="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racket-lang.org/teachpack/2htdp2htdp.html" TargetMode="External"/><Relationship Id="rId2" Type="http://schemas.openxmlformats.org/officeDocument/2006/relationships/hyperlink" Target="https://docs.racket-lang.org/gui/ind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1ACF10-03AB-4EEB-9D84-46496D014D74}"/>
              </a:ext>
            </a:extLst>
          </p:cNvPr>
          <p:cNvSpPr>
            <a:spLocks noGrp="1"/>
          </p:cNvSpPr>
          <p:nvPr>
            <p:ph type="ctrTitle"/>
          </p:nvPr>
        </p:nvSpPr>
        <p:spPr/>
        <p:txBody>
          <a:bodyPr/>
          <a:lstStyle/>
          <a:p>
            <a:r>
              <a:rPr lang="es-ES" dirty="0" err="1"/>
              <a:t>Space</a:t>
            </a:r>
            <a:r>
              <a:rPr lang="es-ES" dirty="0"/>
              <a:t> </a:t>
            </a:r>
            <a:r>
              <a:rPr lang="es-ES" dirty="0" err="1"/>
              <a:t>Race</a:t>
            </a:r>
            <a:endParaRPr lang="es-ES" dirty="0"/>
          </a:p>
        </p:txBody>
      </p:sp>
      <p:sp>
        <p:nvSpPr>
          <p:cNvPr id="3" name="Subtítulo 2">
            <a:extLst>
              <a:ext uri="{FF2B5EF4-FFF2-40B4-BE49-F238E27FC236}">
                <a16:creationId xmlns:a16="http://schemas.microsoft.com/office/drawing/2014/main" id="{D88C607E-E81C-4907-9729-B85BC20168D9}"/>
              </a:ext>
            </a:extLst>
          </p:cNvPr>
          <p:cNvSpPr>
            <a:spLocks noGrp="1"/>
          </p:cNvSpPr>
          <p:nvPr>
            <p:ph type="subTitle" idx="1"/>
          </p:nvPr>
        </p:nvSpPr>
        <p:spPr>
          <a:xfrm>
            <a:off x="810000" y="4719036"/>
            <a:ext cx="10572000" cy="1380012"/>
          </a:xfrm>
        </p:spPr>
        <p:txBody>
          <a:bodyPr>
            <a:normAutofit fontScale="70000" lnSpcReduction="20000"/>
          </a:bodyPr>
          <a:lstStyle/>
          <a:p>
            <a:r>
              <a:rPr lang="es-ES" dirty="0"/>
              <a:t>Programación Declarativa			Pedro Jesús Gómez Molina</a:t>
            </a:r>
          </a:p>
          <a:p>
            <a:r>
              <a:rPr lang="es-ES" dirty="0"/>
              <a:t>4º Curso Primer Cuatrimestre		Córdoba, 15 de diciembre de 2020</a:t>
            </a:r>
          </a:p>
          <a:p>
            <a:r>
              <a:rPr lang="es-ES" dirty="0"/>
              <a:t>Ingeniería Informática</a:t>
            </a:r>
          </a:p>
          <a:p>
            <a:r>
              <a:rPr lang="es-ES" dirty="0"/>
              <a:t>Universidad de Córdoba</a:t>
            </a:r>
          </a:p>
          <a:p>
            <a:endParaRPr lang="es-ES" dirty="0"/>
          </a:p>
        </p:txBody>
      </p:sp>
    </p:spTree>
    <p:extLst>
      <p:ext uri="{BB962C8B-B14F-4D97-AF65-F5344CB8AC3E}">
        <p14:creationId xmlns:p14="http://schemas.microsoft.com/office/powerpoint/2010/main" val="500666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3A5997D4-124A-4C5C-ACED-601B69100449}"/>
              </a:ext>
            </a:extLst>
          </p:cNvPr>
          <p:cNvSpPr/>
          <p:nvPr/>
        </p:nvSpPr>
        <p:spPr>
          <a:xfrm>
            <a:off x="1845578" y="4236440"/>
            <a:ext cx="8523215" cy="1308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8529B4E0-B5F4-4FE7-BFE7-835C9954DB9A}"/>
              </a:ext>
            </a:extLst>
          </p:cNvPr>
          <p:cNvSpPr>
            <a:spLocks noGrp="1"/>
          </p:cNvSpPr>
          <p:nvPr>
            <p:ph idx="1"/>
          </p:nvPr>
        </p:nvSpPr>
        <p:spPr>
          <a:xfrm>
            <a:off x="1097280" y="1845734"/>
            <a:ext cx="10058400" cy="3913152"/>
          </a:xfrm>
        </p:spPr>
        <p:txBody>
          <a:bodyPr/>
          <a:lstStyle/>
          <a:p>
            <a:r>
              <a:rPr lang="es-ES" dirty="0"/>
              <a:t>Cada jugador tiene tres atributos:</a:t>
            </a:r>
          </a:p>
          <a:p>
            <a:pPr lvl="1">
              <a:lnSpc>
                <a:spcPct val="150000"/>
              </a:lnSpc>
            </a:pPr>
            <a:r>
              <a:rPr lang="es-ES" dirty="0"/>
              <a:t>Posición en el eje X</a:t>
            </a:r>
          </a:p>
          <a:p>
            <a:pPr lvl="1"/>
            <a:r>
              <a:rPr lang="es-ES" dirty="0"/>
              <a:t>Posición en el eje Y</a:t>
            </a:r>
          </a:p>
          <a:p>
            <a:pPr lvl="1"/>
            <a:r>
              <a:rPr lang="es-ES" dirty="0"/>
              <a:t>Puntuación actual</a:t>
            </a:r>
          </a:p>
          <a:p>
            <a:r>
              <a:rPr lang="es-ES" dirty="0"/>
              <a:t>Para simplificar la solución final, se eligió codificar un tipo de datos abstracto </a:t>
            </a:r>
            <a:r>
              <a:rPr lang="es-ES" i="1" dirty="0"/>
              <a:t>Player</a:t>
            </a:r>
            <a:r>
              <a:rPr lang="es-ES" dirty="0"/>
              <a:t> donde se almacenasen los atributos de cada jugador.</a:t>
            </a:r>
          </a:p>
        </p:txBody>
      </p:sp>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Jugadores</a:t>
            </a:r>
          </a:p>
        </p:txBody>
      </p:sp>
      <p:pic>
        <p:nvPicPr>
          <p:cNvPr id="4" name="Imagen 3">
            <a:extLst>
              <a:ext uri="{FF2B5EF4-FFF2-40B4-BE49-F238E27FC236}">
                <a16:creationId xmlns:a16="http://schemas.microsoft.com/office/drawing/2014/main" id="{FEF272CF-4762-4DC0-8BAE-30F422679B29}"/>
              </a:ext>
            </a:extLst>
          </p:cNvPr>
          <p:cNvPicPr>
            <a:picLocks noChangeAspect="1"/>
          </p:cNvPicPr>
          <p:nvPr/>
        </p:nvPicPr>
        <p:blipFill>
          <a:blip r:embed="rId2"/>
          <a:stretch>
            <a:fillRect/>
          </a:stretch>
        </p:blipFill>
        <p:spPr>
          <a:xfrm>
            <a:off x="3011982" y="4508191"/>
            <a:ext cx="698413" cy="660317"/>
          </a:xfrm>
          <a:prstGeom prst="rect">
            <a:avLst/>
          </a:prstGeom>
        </p:spPr>
      </p:pic>
      <p:pic>
        <p:nvPicPr>
          <p:cNvPr id="6" name="Imagen 5">
            <a:extLst>
              <a:ext uri="{FF2B5EF4-FFF2-40B4-BE49-F238E27FC236}">
                <a16:creationId xmlns:a16="http://schemas.microsoft.com/office/drawing/2014/main" id="{C2F0F071-CEC1-4FB5-99F0-B572067D0B2E}"/>
              </a:ext>
            </a:extLst>
          </p:cNvPr>
          <p:cNvPicPr>
            <a:picLocks noChangeAspect="1"/>
          </p:cNvPicPr>
          <p:nvPr/>
        </p:nvPicPr>
        <p:blipFill>
          <a:blip r:embed="rId2"/>
          <a:stretch>
            <a:fillRect/>
          </a:stretch>
        </p:blipFill>
        <p:spPr>
          <a:xfrm>
            <a:off x="8132400" y="4508190"/>
            <a:ext cx="698413" cy="660317"/>
          </a:xfrm>
          <a:prstGeom prst="rect">
            <a:avLst/>
          </a:prstGeom>
        </p:spPr>
      </p:pic>
    </p:spTree>
    <p:extLst>
      <p:ext uri="{BB962C8B-B14F-4D97-AF65-F5344CB8AC3E}">
        <p14:creationId xmlns:p14="http://schemas.microsoft.com/office/powerpoint/2010/main" val="2341404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1F6CE07-FFEA-470D-9EEE-75CB843C3500}"/>
              </a:ext>
            </a:extLst>
          </p:cNvPr>
          <p:cNvPicPr>
            <a:picLocks noChangeAspect="1"/>
          </p:cNvPicPr>
          <p:nvPr/>
        </p:nvPicPr>
        <p:blipFill>
          <a:blip r:embed="rId2"/>
          <a:stretch>
            <a:fillRect/>
          </a:stretch>
        </p:blipFill>
        <p:spPr>
          <a:xfrm>
            <a:off x="1110757" y="1867772"/>
            <a:ext cx="9970486" cy="3122456"/>
          </a:xfrm>
          <a:prstGeom prst="rect">
            <a:avLst/>
          </a:prstGeom>
        </p:spPr>
      </p:pic>
      <p:sp>
        <p:nvSpPr>
          <p:cNvPr id="6" name="Rectángulo 5">
            <a:extLst>
              <a:ext uri="{FF2B5EF4-FFF2-40B4-BE49-F238E27FC236}">
                <a16:creationId xmlns:a16="http://schemas.microsoft.com/office/drawing/2014/main" id="{6E6C87B6-9BCF-4B60-AEAE-012D9B340D93}"/>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juego.rkt</a:t>
            </a:r>
            <a:endParaRPr lang="es-ES" dirty="0">
              <a:solidFill>
                <a:schemeClr val="tx1"/>
              </a:solidFill>
            </a:endParaRPr>
          </a:p>
        </p:txBody>
      </p:sp>
    </p:spTree>
    <p:extLst>
      <p:ext uri="{BB962C8B-B14F-4D97-AF65-F5344CB8AC3E}">
        <p14:creationId xmlns:p14="http://schemas.microsoft.com/office/powerpoint/2010/main" val="1701292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9B4E0-B5F4-4FE7-BFE7-835C9954DB9A}"/>
              </a:ext>
            </a:extLst>
          </p:cNvPr>
          <p:cNvSpPr>
            <a:spLocks noGrp="1"/>
          </p:cNvSpPr>
          <p:nvPr>
            <p:ph idx="1"/>
          </p:nvPr>
        </p:nvSpPr>
        <p:spPr>
          <a:xfrm>
            <a:off x="1097280" y="1845734"/>
            <a:ext cx="10058400" cy="3913152"/>
          </a:xfrm>
        </p:spPr>
        <p:txBody>
          <a:bodyPr/>
          <a:lstStyle/>
          <a:p>
            <a:r>
              <a:rPr lang="es-ES" dirty="0"/>
              <a:t>En el caso de los meteoritos también nos encontramos con tres atributos principales:</a:t>
            </a:r>
          </a:p>
          <a:p>
            <a:pPr lvl="1">
              <a:lnSpc>
                <a:spcPct val="150000"/>
              </a:lnSpc>
            </a:pPr>
            <a:r>
              <a:rPr lang="es-ES" dirty="0"/>
              <a:t>Posición en el eje X</a:t>
            </a:r>
          </a:p>
          <a:p>
            <a:pPr lvl="1"/>
            <a:r>
              <a:rPr lang="es-ES" dirty="0"/>
              <a:t>Posición en el eje Y</a:t>
            </a:r>
          </a:p>
          <a:p>
            <a:pPr lvl="1"/>
            <a:r>
              <a:rPr lang="es-ES" dirty="0"/>
              <a:t>Velocidad (es constante a partir de su creación)</a:t>
            </a:r>
          </a:p>
          <a:p>
            <a:r>
              <a:rPr lang="es-ES" dirty="0"/>
              <a:t>De forma que, al igual que con los jugadores, se creó el tipo abstracto </a:t>
            </a:r>
            <a:r>
              <a:rPr lang="es-ES" i="1" dirty="0" err="1"/>
              <a:t>Meteor</a:t>
            </a:r>
            <a:r>
              <a:rPr lang="es-ES" dirty="0"/>
              <a:t> junto a sus funciones de acceso correspondientes.</a:t>
            </a:r>
          </a:p>
        </p:txBody>
      </p:sp>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Meteoritos</a:t>
            </a:r>
          </a:p>
        </p:txBody>
      </p:sp>
      <p:pic>
        <p:nvPicPr>
          <p:cNvPr id="10" name="Imagen 9">
            <a:extLst>
              <a:ext uri="{FF2B5EF4-FFF2-40B4-BE49-F238E27FC236}">
                <a16:creationId xmlns:a16="http://schemas.microsoft.com/office/drawing/2014/main" id="{DF0F10A8-4BAA-481B-98C9-CEAC5AF6E7BC}"/>
              </a:ext>
            </a:extLst>
          </p:cNvPr>
          <p:cNvPicPr>
            <a:picLocks noChangeAspect="1"/>
          </p:cNvPicPr>
          <p:nvPr/>
        </p:nvPicPr>
        <p:blipFill>
          <a:blip r:embed="rId2"/>
          <a:stretch>
            <a:fillRect/>
          </a:stretch>
        </p:blipFill>
        <p:spPr>
          <a:xfrm>
            <a:off x="2340766" y="4178937"/>
            <a:ext cx="7571428" cy="1352381"/>
          </a:xfrm>
          <a:prstGeom prst="rect">
            <a:avLst/>
          </a:prstGeom>
        </p:spPr>
      </p:pic>
    </p:spTree>
    <p:extLst>
      <p:ext uri="{BB962C8B-B14F-4D97-AF65-F5344CB8AC3E}">
        <p14:creationId xmlns:p14="http://schemas.microsoft.com/office/powerpoint/2010/main" val="96140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A68F507-4D49-4985-91F6-8BB4CF6D483B}"/>
              </a:ext>
            </a:extLst>
          </p:cNvPr>
          <p:cNvPicPr>
            <a:picLocks noChangeAspect="1"/>
          </p:cNvPicPr>
          <p:nvPr/>
        </p:nvPicPr>
        <p:blipFill>
          <a:blip r:embed="rId2"/>
          <a:stretch>
            <a:fillRect/>
          </a:stretch>
        </p:blipFill>
        <p:spPr>
          <a:xfrm>
            <a:off x="2237064" y="1782979"/>
            <a:ext cx="7715367" cy="4300756"/>
          </a:xfrm>
          <a:prstGeom prst="rect">
            <a:avLst/>
          </a:prstGeom>
        </p:spPr>
      </p:pic>
      <p:sp>
        <p:nvSpPr>
          <p:cNvPr id="6" name="Rectángulo 5">
            <a:extLst>
              <a:ext uri="{FF2B5EF4-FFF2-40B4-BE49-F238E27FC236}">
                <a16:creationId xmlns:a16="http://schemas.microsoft.com/office/drawing/2014/main" id="{E6558AFB-534F-4246-B9E4-B4A25DB49339}"/>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juego.rkt</a:t>
            </a:r>
            <a:endParaRPr lang="es-ES" dirty="0">
              <a:solidFill>
                <a:schemeClr val="tx1"/>
              </a:solidFill>
            </a:endParaRPr>
          </a:p>
        </p:txBody>
      </p:sp>
    </p:spTree>
    <p:extLst>
      <p:ext uri="{BB962C8B-B14F-4D97-AF65-F5344CB8AC3E}">
        <p14:creationId xmlns:p14="http://schemas.microsoft.com/office/powerpoint/2010/main" val="348863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9B4E0-B5F4-4FE7-BFE7-835C9954DB9A}"/>
              </a:ext>
            </a:extLst>
          </p:cNvPr>
          <p:cNvSpPr>
            <a:spLocks noGrp="1"/>
          </p:cNvSpPr>
          <p:nvPr>
            <p:ph idx="1"/>
          </p:nvPr>
        </p:nvSpPr>
        <p:spPr>
          <a:xfrm>
            <a:off x="1097280" y="1845734"/>
            <a:ext cx="10058400" cy="3913152"/>
          </a:xfrm>
        </p:spPr>
        <p:txBody>
          <a:bodyPr/>
          <a:lstStyle/>
          <a:p>
            <a:r>
              <a:rPr lang="es-ES" dirty="0"/>
              <a:t>Durante el juego, hay dos elementos que están en movimiento:</a:t>
            </a:r>
          </a:p>
          <a:p>
            <a:pPr lvl="1">
              <a:lnSpc>
                <a:spcPct val="150000"/>
              </a:lnSpc>
            </a:pPr>
            <a:r>
              <a:rPr lang="es-ES" dirty="0"/>
              <a:t>Jugadores</a:t>
            </a:r>
          </a:p>
          <a:p>
            <a:pPr lvl="1"/>
            <a:r>
              <a:rPr lang="es-ES" dirty="0"/>
              <a:t>Meteoritos</a:t>
            </a:r>
          </a:p>
          <a:p>
            <a:pPr marL="91440" lvl="1" indent="-91440">
              <a:spcBef>
                <a:spcPts val="1200"/>
              </a:spcBef>
              <a:spcAft>
                <a:spcPts val="200"/>
              </a:spcAft>
              <a:buSzPct val="100000"/>
              <a:buFont typeface="Calibri" panose="020F0502020204030204" pitchFamily="34" charset="0"/>
              <a:buChar char=" "/>
            </a:pPr>
            <a:r>
              <a:rPr lang="es-ES" sz="2000" dirty="0"/>
              <a:t>El movimiento de todos los elementos se apoya en las funcionalidades de la librería </a:t>
            </a:r>
            <a:r>
              <a:rPr lang="es-ES" sz="2000" i="1" dirty="0"/>
              <a:t>2htdp</a:t>
            </a:r>
            <a:r>
              <a:rPr lang="es-ES" sz="2000" dirty="0"/>
              <a:t>; así, las funciones de movimiento de los jugadores se ejecutarán cuando se detecten </a:t>
            </a:r>
            <a:r>
              <a:rPr lang="es-ES" sz="2000" b="1" dirty="0"/>
              <a:t>pulsaciones de teclado</a:t>
            </a:r>
            <a:r>
              <a:rPr lang="es-ES" sz="2000" dirty="0"/>
              <a:t>, y las de los meteoritos en cada </a:t>
            </a:r>
            <a:r>
              <a:rPr lang="es-ES" sz="2000" b="1" dirty="0"/>
              <a:t>actualización de fotograma</a:t>
            </a:r>
            <a:r>
              <a:rPr lang="es-ES" sz="2000" dirty="0"/>
              <a:t>.</a:t>
            </a:r>
          </a:p>
          <a:p>
            <a:pPr marL="91440" lvl="1" indent="-91440">
              <a:spcBef>
                <a:spcPts val="1200"/>
              </a:spcBef>
              <a:spcAft>
                <a:spcPts val="200"/>
              </a:spcAft>
              <a:buSzPct val="100000"/>
              <a:buFont typeface="Calibri" panose="020F0502020204030204" pitchFamily="34" charset="0"/>
              <a:buChar char=" "/>
            </a:pPr>
            <a:r>
              <a:rPr lang="es-ES" sz="2000" dirty="0"/>
              <a:t>Para realizar los movimientos, se varía la posición del elemento en una </a:t>
            </a:r>
            <a:r>
              <a:rPr lang="es-ES" sz="2000" b="1" dirty="0"/>
              <a:t>cantidad fija</a:t>
            </a:r>
            <a:r>
              <a:rPr lang="es-ES" sz="2000" dirty="0"/>
              <a:t> en el caso de los jugadores y </a:t>
            </a:r>
            <a:r>
              <a:rPr lang="es-ES" sz="2000" b="1" dirty="0"/>
              <a:t>variable</a:t>
            </a:r>
            <a:r>
              <a:rPr lang="es-ES" sz="2000" dirty="0"/>
              <a:t> para cada meteorito del juego, y </a:t>
            </a:r>
            <a:r>
              <a:rPr lang="es-ES" sz="2000" b="1" dirty="0"/>
              <a:t>se vuelve a generar</a:t>
            </a:r>
            <a:r>
              <a:rPr lang="es-ES" sz="2000" dirty="0"/>
              <a:t> ese elemento con su posición alterada.</a:t>
            </a:r>
          </a:p>
          <a:p>
            <a:pPr marL="91440" lvl="1" indent="-91440">
              <a:spcBef>
                <a:spcPts val="1200"/>
              </a:spcBef>
              <a:spcAft>
                <a:spcPts val="200"/>
              </a:spcAft>
              <a:buSzPct val="100000"/>
              <a:buFont typeface="Calibri" panose="020F0502020204030204" pitchFamily="34" charset="0"/>
              <a:buChar char=" "/>
            </a:pPr>
            <a:r>
              <a:rPr lang="es-ES" sz="2000" dirty="0"/>
              <a:t>Los meteoritos sólo se desplazan en el eje X y los jugadores en el eje Y.</a:t>
            </a:r>
          </a:p>
        </p:txBody>
      </p:sp>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Movimiento</a:t>
            </a:r>
          </a:p>
        </p:txBody>
      </p:sp>
    </p:spTree>
    <p:extLst>
      <p:ext uri="{BB962C8B-B14F-4D97-AF65-F5344CB8AC3E}">
        <p14:creationId xmlns:p14="http://schemas.microsoft.com/office/powerpoint/2010/main" val="41068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6042A90-8D0F-43C9-B968-01156F8B7CF2}"/>
              </a:ext>
            </a:extLst>
          </p:cNvPr>
          <p:cNvSpPr txBox="1"/>
          <p:nvPr/>
        </p:nvSpPr>
        <p:spPr>
          <a:xfrm>
            <a:off x="1097280" y="1099114"/>
            <a:ext cx="10058400" cy="523220"/>
          </a:xfrm>
          <a:prstGeom prst="rect">
            <a:avLst/>
          </a:prstGeom>
          <a:noFill/>
        </p:spPr>
        <p:txBody>
          <a:bodyPr wrap="square" rtlCol="0">
            <a:spAutoFit/>
          </a:bodyPr>
          <a:lstStyle/>
          <a:p>
            <a:pPr algn="ctr"/>
            <a:r>
              <a:rPr lang="es-ES" sz="2800" dirty="0">
                <a:latin typeface="+mj-lt"/>
              </a:rPr>
              <a:t>Movimiento jugadores</a:t>
            </a:r>
          </a:p>
        </p:txBody>
      </p:sp>
      <p:pic>
        <p:nvPicPr>
          <p:cNvPr id="6" name="Imagen 5">
            <a:extLst>
              <a:ext uri="{FF2B5EF4-FFF2-40B4-BE49-F238E27FC236}">
                <a16:creationId xmlns:a16="http://schemas.microsoft.com/office/drawing/2014/main" id="{4C6E7FAB-AEAE-44A7-9BD2-3F28D6131CE5}"/>
              </a:ext>
            </a:extLst>
          </p:cNvPr>
          <p:cNvPicPr>
            <a:picLocks noChangeAspect="1"/>
          </p:cNvPicPr>
          <p:nvPr/>
        </p:nvPicPr>
        <p:blipFill>
          <a:blip r:embed="rId2"/>
          <a:stretch>
            <a:fillRect/>
          </a:stretch>
        </p:blipFill>
        <p:spPr>
          <a:xfrm>
            <a:off x="1097280" y="1832212"/>
            <a:ext cx="10064361" cy="4149138"/>
          </a:xfrm>
          <a:prstGeom prst="rect">
            <a:avLst/>
          </a:prstGeom>
        </p:spPr>
      </p:pic>
      <p:sp>
        <p:nvSpPr>
          <p:cNvPr id="7" name="Rectángulo 6">
            <a:extLst>
              <a:ext uri="{FF2B5EF4-FFF2-40B4-BE49-F238E27FC236}">
                <a16:creationId xmlns:a16="http://schemas.microsoft.com/office/drawing/2014/main" id="{E6405312-03B7-4FD5-8E1E-D0C961DC4626}"/>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juego.rkt</a:t>
            </a:r>
            <a:endParaRPr lang="es-ES" dirty="0">
              <a:solidFill>
                <a:schemeClr val="tx1"/>
              </a:solidFill>
            </a:endParaRPr>
          </a:p>
        </p:txBody>
      </p:sp>
    </p:spTree>
    <p:extLst>
      <p:ext uri="{BB962C8B-B14F-4D97-AF65-F5344CB8AC3E}">
        <p14:creationId xmlns:p14="http://schemas.microsoft.com/office/powerpoint/2010/main" val="4159565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6042A90-8D0F-43C9-B968-01156F8B7CF2}"/>
              </a:ext>
            </a:extLst>
          </p:cNvPr>
          <p:cNvSpPr txBox="1"/>
          <p:nvPr/>
        </p:nvSpPr>
        <p:spPr>
          <a:xfrm>
            <a:off x="1097280" y="1099114"/>
            <a:ext cx="10058400" cy="523220"/>
          </a:xfrm>
          <a:prstGeom prst="rect">
            <a:avLst/>
          </a:prstGeom>
          <a:noFill/>
        </p:spPr>
        <p:txBody>
          <a:bodyPr wrap="square" rtlCol="0">
            <a:spAutoFit/>
          </a:bodyPr>
          <a:lstStyle/>
          <a:p>
            <a:pPr algn="ctr"/>
            <a:r>
              <a:rPr lang="es-ES" sz="2800" dirty="0">
                <a:latin typeface="+mj-lt"/>
              </a:rPr>
              <a:t>Movimiento meteoritos</a:t>
            </a:r>
          </a:p>
        </p:txBody>
      </p:sp>
      <p:pic>
        <p:nvPicPr>
          <p:cNvPr id="3" name="Imagen 2">
            <a:extLst>
              <a:ext uri="{FF2B5EF4-FFF2-40B4-BE49-F238E27FC236}">
                <a16:creationId xmlns:a16="http://schemas.microsoft.com/office/drawing/2014/main" id="{BF70D0E6-95BF-420B-8503-99C520327739}"/>
              </a:ext>
            </a:extLst>
          </p:cNvPr>
          <p:cNvPicPr>
            <a:picLocks noChangeAspect="1"/>
          </p:cNvPicPr>
          <p:nvPr/>
        </p:nvPicPr>
        <p:blipFill>
          <a:blip r:embed="rId2"/>
          <a:stretch>
            <a:fillRect/>
          </a:stretch>
        </p:blipFill>
        <p:spPr>
          <a:xfrm>
            <a:off x="1097280" y="1802348"/>
            <a:ext cx="9541079" cy="4481748"/>
          </a:xfrm>
          <a:prstGeom prst="rect">
            <a:avLst/>
          </a:prstGeom>
        </p:spPr>
      </p:pic>
      <p:sp>
        <p:nvSpPr>
          <p:cNvPr id="5" name="Rectángulo 4">
            <a:extLst>
              <a:ext uri="{FF2B5EF4-FFF2-40B4-BE49-F238E27FC236}">
                <a16:creationId xmlns:a16="http://schemas.microsoft.com/office/drawing/2014/main" id="{51F7B9CB-C6CE-48B7-A5DF-233AAF99C03F}"/>
              </a:ext>
            </a:extLst>
          </p:cNvPr>
          <p:cNvSpPr/>
          <p:nvPr/>
        </p:nvSpPr>
        <p:spPr>
          <a:xfrm>
            <a:off x="7021585" y="5117284"/>
            <a:ext cx="3423827" cy="1006679"/>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sz="1600" dirty="0">
                <a:solidFill>
                  <a:schemeClr val="tx1"/>
                </a:solidFill>
              </a:rPr>
              <a:t>En cada actualización de fotograma, se comprueba si existe colisión entre algún meteorito y uno de los jugadores</a:t>
            </a:r>
          </a:p>
        </p:txBody>
      </p:sp>
      <p:sp>
        <p:nvSpPr>
          <p:cNvPr id="7" name="Rectángulo 6">
            <a:extLst>
              <a:ext uri="{FF2B5EF4-FFF2-40B4-BE49-F238E27FC236}">
                <a16:creationId xmlns:a16="http://schemas.microsoft.com/office/drawing/2014/main" id="{297AB3A6-8177-4C70-BFA3-D4F2F3EAE5D4}"/>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juego.rkt</a:t>
            </a:r>
            <a:endParaRPr lang="es-ES" dirty="0">
              <a:solidFill>
                <a:schemeClr val="tx1"/>
              </a:solidFill>
            </a:endParaRPr>
          </a:p>
        </p:txBody>
      </p:sp>
    </p:spTree>
    <p:extLst>
      <p:ext uri="{BB962C8B-B14F-4D97-AF65-F5344CB8AC3E}">
        <p14:creationId xmlns:p14="http://schemas.microsoft.com/office/powerpoint/2010/main" val="3965619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9B4E0-B5F4-4FE7-BFE7-835C9954DB9A}"/>
              </a:ext>
            </a:extLst>
          </p:cNvPr>
          <p:cNvSpPr>
            <a:spLocks noGrp="1"/>
          </p:cNvSpPr>
          <p:nvPr>
            <p:ph idx="1"/>
          </p:nvPr>
        </p:nvSpPr>
        <p:spPr>
          <a:xfrm>
            <a:off x="1097280" y="1845734"/>
            <a:ext cx="10058400" cy="3913152"/>
          </a:xfrm>
        </p:spPr>
        <p:txBody>
          <a:bodyPr/>
          <a:lstStyle/>
          <a:p>
            <a:r>
              <a:rPr lang="es-ES" dirty="0"/>
              <a:t>Una vez definidos los elementos básicos y sus interacciones, es el momento de concretar como serán </a:t>
            </a:r>
            <a:r>
              <a:rPr lang="es-ES" b="1" dirty="0"/>
              <a:t>mostrados por pantalla</a:t>
            </a:r>
            <a:r>
              <a:rPr lang="es-ES" dirty="0"/>
              <a:t>.</a:t>
            </a:r>
          </a:p>
          <a:p>
            <a:pPr marL="91440" lvl="1" indent="-91440">
              <a:spcBef>
                <a:spcPts val="1200"/>
              </a:spcBef>
              <a:spcAft>
                <a:spcPts val="200"/>
              </a:spcAft>
              <a:buSzPct val="100000"/>
              <a:buFont typeface="Calibri" panose="020F0502020204030204" pitchFamily="34" charset="0"/>
              <a:buChar char=" "/>
            </a:pPr>
            <a:r>
              <a:rPr lang="es-ES" sz="2000" dirty="0"/>
              <a:t>Para mostrar diferentes elementos por pantalla, la librería </a:t>
            </a:r>
            <a:r>
              <a:rPr lang="es-ES" sz="2000" i="1" dirty="0"/>
              <a:t>2htdp</a:t>
            </a:r>
            <a:r>
              <a:rPr lang="es-ES" sz="2000" dirty="0"/>
              <a:t> nos permite dibujar escenas de </a:t>
            </a:r>
            <a:r>
              <a:rPr lang="es-ES" sz="2000" b="1" dirty="0"/>
              <a:t>forma apilada </a:t>
            </a:r>
            <a:r>
              <a:rPr lang="es-ES" sz="2000" dirty="0"/>
              <a:t>(</a:t>
            </a:r>
            <a:r>
              <a:rPr lang="es-ES" sz="2000" dirty="0" err="1"/>
              <a:t>stack</a:t>
            </a:r>
            <a:r>
              <a:rPr lang="es-ES" sz="2000" dirty="0"/>
              <a:t>). Como la función </a:t>
            </a:r>
            <a:r>
              <a:rPr lang="es-ES" sz="2000" i="1" dirty="0"/>
              <a:t>place-</a:t>
            </a:r>
            <a:r>
              <a:rPr lang="es-ES" sz="2000" i="1" dirty="0" err="1"/>
              <a:t>image</a:t>
            </a:r>
            <a:r>
              <a:rPr lang="es-ES" sz="2000" dirty="0"/>
              <a:t> toma otra imagen como fondo de pantalla, se diseñó el </a:t>
            </a:r>
            <a:r>
              <a:rPr lang="es-ES" sz="2000" b="1" dirty="0"/>
              <a:t>fondo de pantalla básico </a:t>
            </a:r>
            <a:r>
              <a:rPr lang="es-ES" sz="2000" dirty="0"/>
              <a:t>del juego y a partir de ahí se fueron dibujando </a:t>
            </a:r>
            <a:r>
              <a:rPr lang="es-ES" sz="2000" b="1" dirty="0"/>
              <a:t>elementos encima de este</a:t>
            </a:r>
            <a:r>
              <a:rPr lang="es-ES" sz="2000" dirty="0"/>
              <a:t>.</a:t>
            </a:r>
          </a:p>
          <a:p>
            <a:pPr marL="91440" lvl="1" indent="-91440">
              <a:spcBef>
                <a:spcPts val="1200"/>
              </a:spcBef>
              <a:spcAft>
                <a:spcPts val="200"/>
              </a:spcAft>
              <a:buSzPct val="100000"/>
              <a:buFont typeface="Calibri" panose="020F0502020204030204" pitchFamily="34" charset="0"/>
              <a:buChar char=" "/>
            </a:pPr>
            <a:r>
              <a:rPr lang="es-ES" sz="2000" dirty="0"/>
              <a:t>De esta forma nos encontramos con que en cada fotograma primero se dibuja el fondo, encima de este los meteoritos, por encima los jugadores, y una vez que todo eso se ha dibujado se colocan los marcadores en pantalla.</a:t>
            </a:r>
          </a:p>
          <a:p>
            <a:pPr marL="91440" lvl="1" indent="-91440">
              <a:spcBef>
                <a:spcPts val="1200"/>
              </a:spcBef>
              <a:spcAft>
                <a:spcPts val="200"/>
              </a:spcAft>
              <a:buSzPct val="100000"/>
              <a:buFont typeface="Calibri" panose="020F0502020204030204" pitchFamily="34" charset="0"/>
              <a:buChar char=" "/>
            </a:pPr>
            <a:r>
              <a:rPr lang="es-ES" sz="2000" dirty="0"/>
              <a:t>A fin de permitir diferentes resoluciones, se hizo uso de una </a:t>
            </a:r>
            <a:r>
              <a:rPr lang="es-ES" sz="2000" b="1" dirty="0"/>
              <a:t>escala</a:t>
            </a:r>
            <a:r>
              <a:rPr lang="es-ES" sz="2000" dirty="0"/>
              <a:t> para ajustar el tamaño de los elementos al de la pantalla. La </a:t>
            </a:r>
            <a:r>
              <a:rPr lang="es-ES" sz="2000" b="1" dirty="0"/>
              <a:t>resolución base </a:t>
            </a:r>
            <a:r>
              <a:rPr lang="es-ES" sz="2000" dirty="0"/>
              <a:t>elegida es de 1600x900p.</a:t>
            </a:r>
          </a:p>
        </p:txBody>
      </p:sp>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Imagen</a:t>
            </a:r>
          </a:p>
        </p:txBody>
      </p:sp>
    </p:spTree>
    <p:extLst>
      <p:ext uri="{BB962C8B-B14F-4D97-AF65-F5344CB8AC3E}">
        <p14:creationId xmlns:p14="http://schemas.microsoft.com/office/powerpoint/2010/main" val="611190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A79ABB-D915-4743-BF4F-DA9885973794}"/>
              </a:ext>
            </a:extLst>
          </p:cNvPr>
          <p:cNvPicPr>
            <a:picLocks noChangeAspect="1"/>
          </p:cNvPicPr>
          <p:nvPr/>
        </p:nvPicPr>
        <p:blipFill>
          <a:blip r:embed="rId2"/>
          <a:stretch>
            <a:fillRect/>
          </a:stretch>
        </p:blipFill>
        <p:spPr>
          <a:xfrm>
            <a:off x="1182846" y="1788231"/>
            <a:ext cx="9437615" cy="4346365"/>
          </a:xfrm>
          <a:prstGeom prst="rect">
            <a:avLst/>
          </a:prstGeom>
        </p:spPr>
      </p:pic>
      <p:sp>
        <p:nvSpPr>
          <p:cNvPr id="7" name="Rectángulo 6">
            <a:extLst>
              <a:ext uri="{FF2B5EF4-FFF2-40B4-BE49-F238E27FC236}">
                <a16:creationId xmlns:a16="http://schemas.microsoft.com/office/drawing/2014/main" id="{61CD2172-9167-4112-B245-F2135505C9A3}"/>
              </a:ext>
            </a:extLst>
          </p:cNvPr>
          <p:cNvSpPr/>
          <p:nvPr/>
        </p:nvSpPr>
        <p:spPr>
          <a:xfrm>
            <a:off x="4799900" y="3033668"/>
            <a:ext cx="2592199" cy="790663"/>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sz="1600" dirty="0">
                <a:solidFill>
                  <a:schemeClr val="tx1"/>
                </a:solidFill>
              </a:rPr>
              <a:t>Se dibujan recursivamente los meteoritos</a:t>
            </a:r>
          </a:p>
        </p:txBody>
      </p:sp>
      <p:sp>
        <p:nvSpPr>
          <p:cNvPr id="8" name="Rectángulo 7">
            <a:extLst>
              <a:ext uri="{FF2B5EF4-FFF2-40B4-BE49-F238E27FC236}">
                <a16:creationId xmlns:a16="http://schemas.microsoft.com/office/drawing/2014/main" id="{7F303E8C-15F5-4D80-BB9D-EDB66FFFDE98}"/>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juego.rkt</a:t>
            </a:r>
            <a:endParaRPr lang="es-ES" dirty="0">
              <a:solidFill>
                <a:schemeClr val="tx1"/>
              </a:solidFill>
            </a:endParaRPr>
          </a:p>
        </p:txBody>
      </p:sp>
    </p:spTree>
    <p:extLst>
      <p:ext uri="{BB962C8B-B14F-4D97-AF65-F5344CB8AC3E}">
        <p14:creationId xmlns:p14="http://schemas.microsoft.com/office/powerpoint/2010/main" val="1884593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2htdp</a:t>
            </a:r>
          </a:p>
        </p:txBody>
      </p:sp>
      <p:pic>
        <p:nvPicPr>
          <p:cNvPr id="6" name="Imagen 5">
            <a:extLst>
              <a:ext uri="{FF2B5EF4-FFF2-40B4-BE49-F238E27FC236}">
                <a16:creationId xmlns:a16="http://schemas.microsoft.com/office/drawing/2014/main" id="{46908209-D6BF-4FA9-93E6-EB8976BF8789}"/>
              </a:ext>
            </a:extLst>
          </p:cNvPr>
          <p:cNvPicPr>
            <a:picLocks noChangeAspect="1"/>
          </p:cNvPicPr>
          <p:nvPr/>
        </p:nvPicPr>
        <p:blipFill>
          <a:blip r:embed="rId2"/>
          <a:stretch>
            <a:fillRect/>
          </a:stretch>
        </p:blipFill>
        <p:spPr>
          <a:xfrm>
            <a:off x="1191236" y="1804168"/>
            <a:ext cx="8934276" cy="4491099"/>
          </a:xfrm>
          <a:prstGeom prst="rect">
            <a:avLst/>
          </a:prstGeom>
        </p:spPr>
      </p:pic>
      <p:sp>
        <p:nvSpPr>
          <p:cNvPr id="8" name="Rectángulo 7">
            <a:extLst>
              <a:ext uri="{FF2B5EF4-FFF2-40B4-BE49-F238E27FC236}">
                <a16:creationId xmlns:a16="http://schemas.microsoft.com/office/drawing/2014/main" id="{C6C86C75-8790-4A69-B22B-F33E8F4EAC7F}"/>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juego.rkt</a:t>
            </a:r>
            <a:endParaRPr lang="es-ES" dirty="0">
              <a:solidFill>
                <a:schemeClr val="tx1"/>
              </a:solidFill>
            </a:endParaRPr>
          </a:p>
        </p:txBody>
      </p:sp>
    </p:spTree>
    <p:extLst>
      <p:ext uri="{BB962C8B-B14F-4D97-AF65-F5344CB8AC3E}">
        <p14:creationId xmlns:p14="http://schemas.microsoft.com/office/powerpoint/2010/main" val="396532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29FC-888F-453A-8DB2-14A740D20A5C}"/>
              </a:ext>
            </a:extLst>
          </p:cNvPr>
          <p:cNvSpPr>
            <a:spLocks noGrp="1"/>
          </p:cNvSpPr>
          <p:nvPr>
            <p:ph type="title"/>
          </p:nvPr>
        </p:nvSpPr>
        <p:spPr/>
        <p:txBody>
          <a:bodyPr/>
          <a:lstStyle/>
          <a:p>
            <a:r>
              <a:rPr lang="es-ES" dirty="0"/>
              <a:t>Índice</a:t>
            </a:r>
          </a:p>
        </p:txBody>
      </p:sp>
      <p:sp>
        <p:nvSpPr>
          <p:cNvPr id="3" name="Marcador de contenido 2">
            <a:extLst>
              <a:ext uri="{FF2B5EF4-FFF2-40B4-BE49-F238E27FC236}">
                <a16:creationId xmlns:a16="http://schemas.microsoft.com/office/drawing/2014/main" id="{44B68C21-CF23-4831-9F73-F8955960AF39}"/>
              </a:ext>
            </a:extLst>
          </p:cNvPr>
          <p:cNvSpPr>
            <a:spLocks noGrp="1"/>
          </p:cNvSpPr>
          <p:nvPr>
            <p:ph idx="1"/>
          </p:nvPr>
        </p:nvSpPr>
        <p:spPr/>
        <p:txBody>
          <a:bodyPr/>
          <a:lstStyle/>
          <a:p>
            <a:pPr>
              <a:buFont typeface="Wingdings" panose="05000000000000000000" pitchFamily="2" charset="2"/>
              <a:buChar char="q"/>
            </a:pPr>
            <a:r>
              <a:rPr lang="es-ES" dirty="0"/>
              <a:t> </a:t>
            </a:r>
            <a:r>
              <a:rPr lang="es-ES" dirty="0">
                <a:hlinkClick r:id="" action="ppaction://hlinkshowjump?jump=nextslide"/>
              </a:rPr>
              <a:t>Introducción</a:t>
            </a:r>
            <a:endParaRPr lang="es-ES" dirty="0"/>
          </a:p>
          <a:p>
            <a:pPr>
              <a:buFont typeface="Wingdings" panose="05000000000000000000" pitchFamily="2" charset="2"/>
              <a:buChar char="q"/>
            </a:pPr>
            <a:r>
              <a:rPr lang="es-ES" dirty="0"/>
              <a:t> </a:t>
            </a:r>
            <a:r>
              <a:rPr lang="es-ES" dirty="0">
                <a:hlinkClick r:id="rId2" action="ppaction://hlinksldjump"/>
              </a:rPr>
              <a:t>Fundamentos teóricos</a:t>
            </a:r>
            <a:endParaRPr lang="es-ES" dirty="0"/>
          </a:p>
          <a:p>
            <a:pPr>
              <a:buFont typeface="Wingdings" panose="05000000000000000000" pitchFamily="2" charset="2"/>
              <a:buChar char="q"/>
            </a:pPr>
            <a:r>
              <a:rPr lang="es-ES" dirty="0"/>
              <a:t> </a:t>
            </a:r>
            <a:r>
              <a:rPr lang="es-ES" dirty="0">
                <a:hlinkClick r:id="rId3" action="ppaction://hlinksldjump"/>
              </a:rPr>
              <a:t>Descripción del código</a:t>
            </a:r>
            <a:endParaRPr lang="es-ES" dirty="0"/>
          </a:p>
          <a:p>
            <a:pPr>
              <a:buFont typeface="Wingdings" panose="05000000000000000000" pitchFamily="2" charset="2"/>
              <a:buChar char="q"/>
            </a:pPr>
            <a:r>
              <a:rPr lang="es-ES" dirty="0"/>
              <a:t> </a:t>
            </a:r>
            <a:r>
              <a:rPr lang="es-ES" dirty="0">
                <a:hlinkClick r:id="rId4" action="ppaction://hlinksldjump"/>
              </a:rPr>
              <a:t>Resultados</a:t>
            </a:r>
            <a:endParaRPr lang="es-ES" dirty="0"/>
          </a:p>
          <a:p>
            <a:pPr>
              <a:buFont typeface="Wingdings" panose="05000000000000000000" pitchFamily="2" charset="2"/>
              <a:buChar char="q"/>
            </a:pPr>
            <a:r>
              <a:rPr lang="es-ES" dirty="0"/>
              <a:t> </a:t>
            </a:r>
            <a:r>
              <a:rPr lang="es-ES" dirty="0">
                <a:hlinkClick r:id="rId5" action="ppaction://hlinksldjump"/>
              </a:rPr>
              <a:t>Conclusiones</a:t>
            </a:r>
            <a:endParaRPr lang="es-ES" dirty="0"/>
          </a:p>
          <a:p>
            <a:pPr>
              <a:buFont typeface="Wingdings" panose="05000000000000000000" pitchFamily="2" charset="2"/>
              <a:buChar char="q"/>
            </a:pPr>
            <a:r>
              <a:rPr lang="es-ES" dirty="0"/>
              <a:t> </a:t>
            </a:r>
            <a:r>
              <a:rPr lang="es-ES" dirty="0">
                <a:hlinkClick r:id="rId6" action="ppaction://hlinksldjump"/>
              </a:rPr>
              <a:t>Bibliografía</a:t>
            </a:r>
            <a:endParaRPr lang="es-ES" dirty="0"/>
          </a:p>
        </p:txBody>
      </p:sp>
    </p:spTree>
    <p:extLst>
      <p:ext uri="{BB962C8B-B14F-4D97-AF65-F5344CB8AC3E}">
        <p14:creationId xmlns:p14="http://schemas.microsoft.com/office/powerpoint/2010/main" val="2929377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9B4E0-B5F4-4FE7-BFE7-835C9954DB9A}"/>
              </a:ext>
            </a:extLst>
          </p:cNvPr>
          <p:cNvSpPr>
            <a:spLocks noGrp="1"/>
          </p:cNvSpPr>
          <p:nvPr>
            <p:ph idx="1"/>
          </p:nvPr>
        </p:nvSpPr>
        <p:spPr>
          <a:xfrm>
            <a:off x="1097280" y="1845734"/>
            <a:ext cx="10058400" cy="3913152"/>
          </a:xfrm>
        </p:spPr>
        <p:txBody>
          <a:bodyPr/>
          <a:lstStyle/>
          <a:p>
            <a:r>
              <a:rPr lang="es-ES" sz="2000" dirty="0"/>
              <a:t>Para mostrar el menú principal del juego se ha hecho uso exclusivamente de la librería </a:t>
            </a:r>
            <a:r>
              <a:rPr lang="es-ES" sz="2000" i="1" dirty="0" err="1"/>
              <a:t>racket</a:t>
            </a:r>
            <a:r>
              <a:rPr lang="es-ES" sz="2000" i="1" dirty="0"/>
              <a:t>/base</a:t>
            </a:r>
            <a:r>
              <a:rPr lang="es-ES" sz="2000" dirty="0"/>
              <a:t>, que nos permite crear con facilidad interfaces gráficas con apariencia nativa del sistema operativo.</a:t>
            </a:r>
          </a:p>
          <a:p>
            <a:r>
              <a:rPr lang="es-ES" dirty="0"/>
              <a:t>El menú es completamente funcional y consta de:</a:t>
            </a:r>
          </a:p>
          <a:p>
            <a:pPr lvl="1"/>
            <a:r>
              <a:rPr lang="es-ES" dirty="0"/>
              <a:t>Título</a:t>
            </a:r>
          </a:p>
          <a:p>
            <a:pPr lvl="1"/>
            <a:r>
              <a:rPr lang="es-ES" dirty="0"/>
              <a:t>Controles de los jugadores</a:t>
            </a:r>
          </a:p>
          <a:p>
            <a:pPr lvl="1"/>
            <a:r>
              <a:rPr lang="es-ES" dirty="0"/>
              <a:t>Casillas para seleccionar dificultad</a:t>
            </a:r>
          </a:p>
          <a:p>
            <a:pPr lvl="1"/>
            <a:r>
              <a:rPr lang="es-ES" dirty="0" err="1"/>
              <a:t>Checkbox</a:t>
            </a:r>
            <a:r>
              <a:rPr lang="es-ES" dirty="0"/>
              <a:t> para seleccionar resolución</a:t>
            </a:r>
          </a:p>
          <a:p>
            <a:pPr lvl="1"/>
            <a:r>
              <a:rPr lang="es-ES" dirty="0"/>
              <a:t>Entrada de texto para introducir la puntuación máxima para ganar el juego</a:t>
            </a:r>
          </a:p>
          <a:p>
            <a:pPr lvl="1"/>
            <a:r>
              <a:rPr lang="es-ES" dirty="0"/>
              <a:t>Botones para iniciar la partida o salir del juego</a:t>
            </a:r>
          </a:p>
        </p:txBody>
      </p:sp>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Menú del juego</a:t>
            </a:r>
          </a:p>
        </p:txBody>
      </p:sp>
    </p:spTree>
    <p:extLst>
      <p:ext uri="{BB962C8B-B14F-4D97-AF65-F5344CB8AC3E}">
        <p14:creationId xmlns:p14="http://schemas.microsoft.com/office/powerpoint/2010/main" val="2414246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Ventana principal</a:t>
            </a:r>
          </a:p>
        </p:txBody>
      </p:sp>
      <p:pic>
        <p:nvPicPr>
          <p:cNvPr id="3" name="Imagen 2">
            <a:extLst>
              <a:ext uri="{FF2B5EF4-FFF2-40B4-BE49-F238E27FC236}">
                <a16:creationId xmlns:a16="http://schemas.microsoft.com/office/drawing/2014/main" id="{AAAA228E-B446-4FD3-8F2C-70C89E488B76}"/>
              </a:ext>
            </a:extLst>
          </p:cNvPr>
          <p:cNvPicPr>
            <a:picLocks noChangeAspect="1"/>
          </p:cNvPicPr>
          <p:nvPr/>
        </p:nvPicPr>
        <p:blipFill rotWithShape="1">
          <a:blip r:embed="rId2"/>
          <a:srcRect r="18852"/>
          <a:stretch/>
        </p:blipFill>
        <p:spPr>
          <a:xfrm>
            <a:off x="1097280" y="1785293"/>
            <a:ext cx="7633389" cy="2897744"/>
          </a:xfrm>
          <a:prstGeom prst="rect">
            <a:avLst/>
          </a:prstGeom>
        </p:spPr>
      </p:pic>
      <p:pic>
        <p:nvPicPr>
          <p:cNvPr id="4" name="Imagen 3">
            <a:extLst>
              <a:ext uri="{FF2B5EF4-FFF2-40B4-BE49-F238E27FC236}">
                <a16:creationId xmlns:a16="http://schemas.microsoft.com/office/drawing/2014/main" id="{98F568A0-F9C4-4D56-82F2-7214FD949422}"/>
              </a:ext>
            </a:extLst>
          </p:cNvPr>
          <p:cNvPicPr>
            <a:picLocks noChangeAspect="1"/>
          </p:cNvPicPr>
          <p:nvPr/>
        </p:nvPicPr>
        <p:blipFill>
          <a:blip r:embed="rId3"/>
          <a:stretch>
            <a:fillRect/>
          </a:stretch>
        </p:blipFill>
        <p:spPr>
          <a:xfrm>
            <a:off x="4986075" y="1867117"/>
            <a:ext cx="3744594" cy="3540608"/>
          </a:xfrm>
          <a:prstGeom prst="rect">
            <a:avLst/>
          </a:prstGeom>
        </p:spPr>
      </p:pic>
      <p:sp>
        <p:nvSpPr>
          <p:cNvPr id="7" name="Rectángulo 6">
            <a:extLst>
              <a:ext uri="{FF2B5EF4-FFF2-40B4-BE49-F238E27FC236}">
                <a16:creationId xmlns:a16="http://schemas.microsoft.com/office/drawing/2014/main" id="{A7A40A5E-75CE-41A6-95A6-98FC60643DD2}"/>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main.rkt</a:t>
            </a:r>
            <a:endParaRPr lang="es-ES" dirty="0">
              <a:solidFill>
                <a:schemeClr val="tx1"/>
              </a:solidFill>
            </a:endParaRPr>
          </a:p>
        </p:txBody>
      </p:sp>
    </p:spTree>
    <p:extLst>
      <p:ext uri="{BB962C8B-B14F-4D97-AF65-F5344CB8AC3E}">
        <p14:creationId xmlns:p14="http://schemas.microsoft.com/office/powerpoint/2010/main" val="1078371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Título</a:t>
            </a:r>
          </a:p>
        </p:txBody>
      </p:sp>
      <p:pic>
        <p:nvPicPr>
          <p:cNvPr id="3" name="Imagen 2">
            <a:extLst>
              <a:ext uri="{FF2B5EF4-FFF2-40B4-BE49-F238E27FC236}">
                <a16:creationId xmlns:a16="http://schemas.microsoft.com/office/drawing/2014/main" id="{C1F1CA29-2496-4BF0-8CD4-9654C340AC5F}"/>
              </a:ext>
            </a:extLst>
          </p:cNvPr>
          <p:cNvPicPr>
            <a:picLocks noChangeAspect="1"/>
          </p:cNvPicPr>
          <p:nvPr/>
        </p:nvPicPr>
        <p:blipFill rotWithShape="1">
          <a:blip r:embed="rId2"/>
          <a:srcRect r="39252"/>
          <a:stretch/>
        </p:blipFill>
        <p:spPr>
          <a:xfrm>
            <a:off x="1097281" y="1745445"/>
            <a:ext cx="6402478" cy="3246611"/>
          </a:xfrm>
          <a:prstGeom prst="rect">
            <a:avLst/>
          </a:prstGeom>
        </p:spPr>
      </p:pic>
      <p:pic>
        <p:nvPicPr>
          <p:cNvPr id="4" name="Imagen 3">
            <a:extLst>
              <a:ext uri="{FF2B5EF4-FFF2-40B4-BE49-F238E27FC236}">
                <a16:creationId xmlns:a16="http://schemas.microsoft.com/office/drawing/2014/main" id="{BF41C0FE-7A01-4665-BC6E-A85B34ACAD1A}"/>
              </a:ext>
            </a:extLst>
          </p:cNvPr>
          <p:cNvPicPr>
            <a:picLocks noChangeAspect="1"/>
          </p:cNvPicPr>
          <p:nvPr/>
        </p:nvPicPr>
        <p:blipFill>
          <a:blip r:embed="rId3"/>
          <a:stretch>
            <a:fillRect/>
          </a:stretch>
        </p:blipFill>
        <p:spPr>
          <a:xfrm>
            <a:off x="5409865" y="1806125"/>
            <a:ext cx="3736848" cy="3551489"/>
          </a:xfrm>
          <a:prstGeom prst="rect">
            <a:avLst/>
          </a:prstGeom>
        </p:spPr>
      </p:pic>
      <p:sp>
        <p:nvSpPr>
          <p:cNvPr id="7" name="Rectángulo 6">
            <a:extLst>
              <a:ext uri="{FF2B5EF4-FFF2-40B4-BE49-F238E27FC236}">
                <a16:creationId xmlns:a16="http://schemas.microsoft.com/office/drawing/2014/main" id="{FA1D1F88-3114-41E3-BE79-3490BCE22778}"/>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main.rkt</a:t>
            </a:r>
            <a:endParaRPr lang="es-ES" dirty="0">
              <a:solidFill>
                <a:schemeClr val="tx1"/>
              </a:solidFill>
            </a:endParaRPr>
          </a:p>
        </p:txBody>
      </p:sp>
    </p:spTree>
    <p:extLst>
      <p:ext uri="{BB962C8B-B14F-4D97-AF65-F5344CB8AC3E}">
        <p14:creationId xmlns:p14="http://schemas.microsoft.com/office/powerpoint/2010/main" val="388792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Controles</a:t>
            </a:r>
          </a:p>
        </p:txBody>
      </p:sp>
      <p:pic>
        <p:nvPicPr>
          <p:cNvPr id="3" name="Imagen 2">
            <a:extLst>
              <a:ext uri="{FF2B5EF4-FFF2-40B4-BE49-F238E27FC236}">
                <a16:creationId xmlns:a16="http://schemas.microsoft.com/office/drawing/2014/main" id="{78CF8CEB-C4E3-4D86-BE0C-E7EC6560C8FA}"/>
              </a:ext>
            </a:extLst>
          </p:cNvPr>
          <p:cNvPicPr>
            <a:picLocks noChangeAspect="1"/>
          </p:cNvPicPr>
          <p:nvPr/>
        </p:nvPicPr>
        <p:blipFill>
          <a:blip r:embed="rId2"/>
          <a:stretch>
            <a:fillRect/>
          </a:stretch>
        </p:blipFill>
        <p:spPr>
          <a:xfrm>
            <a:off x="1097280" y="1745445"/>
            <a:ext cx="8416954" cy="3979510"/>
          </a:xfrm>
          <a:prstGeom prst="rect">
            <a:avLst/>
          </a:prstGeom>
        </p:spPr>
      </p:pic>
      <p:pic>
        <p:nvPicPr>
          <p:cNvPr id="4" name="Imagen 3">
            <a:extLst>
              <a:ext uri="{FF2B5EF4-FFF2-40B4-BE49-F238E27FC236}">
                <a16:creationId xmlns:a16="http://schemas.microsoft.com/office/drawing/2014/main" id="{725192D2-F5E2-440C-A7B8-45D192FA41C9}"/>
              </a:ext>
            </a:extLst>
          </p:cNvPr>
          <p:cNvPicPr>
            <a:picLocks noChangeAspect="1"/>
          </p:cNvPicPr>
          <p:nvPr/>
        </p:nvPicPr>
        <p:blipFill>
          <a:blip r:embed="rId3"/>
          <a:stretch>
            <a:fillRect/>
          </a:stretch>
        </p:blipFill>
        <p:spPr>
          <a:xfrm>
            <a:off x="6176600" y="1784340"/>
            <a:ext cx="4049580" cy="3849106"/>
          </a:xfrm>
          <a:prstGeom prst="rect">
            <a:avLst/>
          </a:prstGeom>
        </p:spPr>
      </p:pic>
      <p:sp>
        <p:nvSpPr>
          <p:cNvPr id="7" name="Rectángulo 6">
            <a:extLst>
              <a:ext uri="{FF2B5EF4-FFF2-40B4-BE49-F238E27FC236}">
                <a16:creationId xmlns:a16="http://schemas.microsoft.com/office/drawing/2014/main" id="{56679F82-1977-4679-8299-966FF1E2F48B}"/>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main.rkt</a:t>
            </a:r>
            <a:endParaRPr lang="es-ES" dirty="0">
              <a:solidFill>
                <a:schemeClr val="tx1"/>
              </a:solidFill>
            </a:endParaRPr>
          </a:p>
        </p:txBody>
      </p:sp>
    </p:spTree>
    <p:extLst>
      <p:ext uri="{BB962C8B-B14F-4D97-AF65-F5344CB8AC3E}">
        <p14:creationId xmlns:p14="http://schemas.microsoft.com/office/powerpoint/2010/main" val="420788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Dificultad</a:t>
            </a:r>
          </a:p>
        </p:txBody>
      </p:sp>
      <p:pic>
        <p:nvPicPr>
          <p:cNvPr id="3" name="Imagen 2">
            <a:extLst>
              <a:ext uri="{FF2B5EF4-FFF2-40B4-BE49-F238E27FC236}">
                <a16:creationId xmlns:a16="http://schemas.microsoft.com/office/drawing/2014/main" id="{149D19A8-7DAC-4D4F-9C82-035EA71BEAEA}"/>
              </a:ext>
            </a:extLst>
          </p:cNvPr>
          <p:cNvPicPr>
            <a:picLocks noChangeAspect="1"/>
          </p:cNvPicPr>
          <p:nvPr/>
        </p:nvPicPr>
        <p:blipFill>
          <a:blip r:embed="rId2"/>
          <a:stretch>
            <a:fillRect/>
          </a:stretch>
        </p:blipFill>
        <p:spPr>
          <a:xfrm>
            <a:off x="1199625" y="1745446"/>
            <a:ext cx="6962863" cy="4380468"/>
          </a:xfrm>
          <a:prstGeom prst="rect">
            <a:avLst/>
          </a:prstGeom>
        </p:spPr>
      </p:pic>
      <p:sp>
        <p:nvSpPr>
          <p:cNvPr id="6" name="Rectángulo 5">
            <a:extLst>
              <a:ext uri="{FF2B5EF4-FFF2-40B4-BE49-F238E27FC236}">
                <a16:creationId xmlns:a16="http://schemas.microsoft.com/office/drawing/2014/main" id="{C7A86E47-2859-4BA6-922A-7209E66EF02F}"/>
              </a:ext>
            </a:extLst>
          </p:cNvPr>
          <p:cNvSpPr/>
          <p:nvPr/>
        </p:nvSpPr>
        <p:spPr>
          <a:xfrm>
            <a:off x="9504727" y="3140913"/>
            <a:ext cx="2080469" cy="19716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Al cambiar la dificultad, se cambia el número de meteoritos y su velocidad mínima</a:t>
            </a:r>
          </a:p>
        </p:txBody>
      </p:sp>
      <p:pic>
        <p:nvPicPr>
          <p:cNvPr id="4" name="Imagen 3">
            <a:extLst>
              <a:ext uri="{FF2B5EF4-FFF2-40B4-BE49-F238E27FC236}">
                <a16:creationId xmlns:a16="http://schemas.microsoft.com/office/drawing/2014/main" id="{38E453B6-A70F-4594-8F95-FB714753B687}"/>
              </a:ext>
            </a:extLst>
          </p:cNvPr>
          <p:cNvPicPr>
            <a:picLocks noChangeAspect="1"/>
          </p:cNvPicPr>
          <p:nvPr/>
        </p:nvPicPr>
        <p:blipFill>
          <a:blip r:embed="rId3"/>
          <a:stretch>
            <a:fillRect/>
          </a:stretch>
        </p:blipFill>
        <p:spPr>
          <a:xfrm>
            <a:off x="5366582" y="2084035"/>
            <a:ext cx="3903885" cy="3703290"/>
          </a:xfrm>
          <a:prstGeom prst="rect">
            <a:avLst/>
          </a:prstGeom>
        </p:spPr>
      </p:pic>
      <p:sp>
        <p:nvSpPr>
          <p:cNvPr id="8" name="Rectángulo 7">
            <a:extLst>
              <a:ext uri="{FF2B5EF4-FFF2-40B4-BE49-F238E27FC236}">
                <a16:creationId xmlns:a16="http://schemas.microsoft.com/office/drawing/2014/main" id="{C6B99257-AA76-4760-A994-35428F5E2BF1}"/>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main.rkt</a:t>
            </a:r>
            <a:endParaRPr lang="es-ES" dirty="0">
              <a:solidFill>
                <a:schemeClr val="tx1"/>
              </a:solidFill>
            </a:endParaRPr>
          </a:p>
        </p:txBody>
      </p:sp>
    </p:spTree>
    <p:extLst>
      <p:ext uri="{BB962C8B-B14F-4D97-AF65-F5344CB8AC3E}">
        <p14:creationId xmlns:p14="http://schemas.microsoft.com/office/powerpoint/2010/main" val="2387282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Resolución</a:t>
            </a:r>
          </a:p>
        </p:txBody>
      </p:sp>
      <p:pic>
        <p:nvPicPr>
          <p:cNvPr id="3" name="Imagen 2">
            <a:extLst>
              <a:ext uri="{FF2B5EF4-FFF2-40B4-BE49-F238E27FC236}">
                <a16:creationId xmlns:a16="http://schemas.microsoft.com/office/drawing/2014/main" id="{9249D9CE-5530-4251-A57B-3AC56A4A8780}"/>
              </a:ext>
            </a:extLst>
          </p:cNvPr>
          <p:cNvPicPr>
            <a:picLocks noChangeAspect="1"/>
          </p:cNvPicPr>
          <p:nvPr/>
        </p:nvPicPr>
        <p:blipFill>
          <a:blip r:embed="rId2"/>
          <a:stretch>
            <a:fillRect/>
          </a:stretch>
        </p:blipFill>
        <p:spPr>
          <a:xfrm>
            <a:off x="1097280" y="1820409"/>
            <a:ext cx="3119616" cy="4475527"/>
          </a:xfrm>
          <a:prstGeom prst="rect">
            <a:avLst/>
          </a:prstGeom>
        </p:spPr>
      </p:pic>
      <p:pic>
        <p:nvPicPr>
          <p:cNvPr id="4" name="Imagen 3">
            <a:extLst>
              <a:ext uri="{FF2B5EF4-FFF2-40B4-BE49-F238E27FC236}">
                <a16:creationId xmlns:a16="http://schemas.microsoft.com/office/drawing/2014/main" id="{F672496F-437E-4778-9378-1858BDE47AEF}"/>
              </a:ext>
            </a:extLst>
          </p:cNvPr>
          <p:cNvPicPr>
            <a:picLocks noChangeAspect="1"/>
          </p:cNvPicPr>
          <p:nvPr/>
        </p:nvPicPr>
        <p:blipFill>
          <a:blip r:embed="rId3"/>
          <a:stretch>
            <a:fillRect/>
          </a:stretch>
        </p:blipFill>
        <p:spPr>
          <a:xfrm>
            <a:off x="4995133" y="2088857"/>
            <a:ext cx="4126413" cy="3938477"/>
          </a:xfrm>
          <a:prstGeom prst="rect">
            <a:avLst/>
          </a:prstGeom>
        </p:spPr>
      </p:pic>
      <p:sp>
        <p:nvSpPr>
          <p:cNvPr id="6" name="Rectángulo 5">
            <a:extLst>
              <a:ext uri="{FF2B5EF4-FFF2-40B4-BE49-F238E27FC236}">
                <a16:creationId xmlns:a16="http://schemas.microsoft.com/office/drawing/2014/main" id="{0D6DE3F3-67FC-42B1-AF6B-3B55DF1BF3C4}"/>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main.rkt</a:t>
            </a:r>
            <a:endParaRPr lang="es-ES" dirty="0">
              <a:solidFill>
                <a:schemeClr val="tx1"/>
              </a:solidFill>
            </a:endParaRPr>
          </a:p>
        </p:txBody>
      </p:sp>
    </p:spTree>
    <p:extLst>
      <p:ext uri="{BB962C8B-B14F-4D97-AF65-F5344CB8AC3E}">
        <p14:creationId xmlns:p14="http://schemas.microsoft.com/office/powerpoint/2010/main" val="1455387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Score</a:t>
            </a:r>
          </a:p>
        </p:txBody>
      </p:sp>
      <p:pic>
        <p:nvPicPr>
          <p:cNvPr id="3" name="Imagen 2">
            <a:extLst>
              <a:ext uri="{FF2B5EF4-FFF2-40B4-BE49-F238E27FC236}">
                <a16:creationId xmlns:a16="http://schemas.microsoft.com/office/drawing/2014/main" id="{090252D6-C35E-42A6-94D9-887FA59ED9A2}"/>
              </a:ext>
            </a:extLst>
          </p:cNvPr>
          <p:cNvPicPr>
            <a:picLocks noChangeAspect="1"/>
          </p:cNvPicPr>
          <p:nvPr/>
        </p:nvPicPr>
        <p:blipFill>
          <a:blip r:embed="rId2"/>
          <a:stretch>
            <a:fillRect/>
          </a:stretch>
        </p:blipFill>
        <p:spPr>
          <a:xfrm>
            <a:off x="1097280" y="2180660"/>
            <a:ext cx="7654140" cy="2496680"/>
          </a:xfrm>
          <a:prstGeom prst="rect">
            <a:avLst/>
          </a:prstGeom>
        </p:spPr>
      </p:pic>
      <p:pic>
        <p:nvPicPr>
          <p:cNvPr id="5" name="Imagen 4">
            <a:extLst>
              <a:ext uri="{FF2B5EF4-FFF2-40B4-BE49-F238E27FC236}">
                <a16:creationId xmlns:a16="http://schemas.microsoft.com/office/drawing/2014/main" id="{B224A681-18CC-4266-AEDB-D708E1858F11}"/>
              </a:ext>
            </a:extLst>
          </p:cNvPr>
          <p:cNvPicPr>
            <a:picLocks noChangeAspect="1"/>
          </p:cNvPicPr>
          <p:nvPr/>
        </p:nvPicPr>
        <p:blipFill>
          <a:blip r:embed="rId3"/>
          <a:stretch>
            <a:fillRect/>
          </a:stretch>
        </p:blipFill>
        <p:spPr>
          <a:xfrm>
            <a:off x="7547352" y="2180660"/>
            <a:ext cx="3608328" cy="3450821"/>
          </a:xfrm>
          <a:prstGeom prst="rect">
            <a:avLst/>
          </a:prstGeom>
        </p:spPr>
      </p:pic>
      <p:sp>
        <p:nvSpPr>
          <p:cNvPr id="7" name="Rectángulo 6">
            <a:extLst>
              <a:ext uri="{FF2B5EF4-FFF2-40B4-BE49-F238E27FC236}">
                <a16:creationId xmlns:a16="http://schemas.microsoft.com/office/drawing/2014/main" id="{4A054914-94EB-46B5-AB39-59ED607CA1AB}"/>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main.rkt</a:t>
            </a:r>
            <a:endParaRPr lang="es-ES" dirty="0">
              <a:solidFill>
                <a:schemeClr val="tx1"/>
              </a:solidFill>
            </a:endParaRPr>
          </a:p>
        </p:txBody>
      </p:sp>
    </p:spTree>
    <p:extLst>
      <p:ext uri="{BB962C8B-B14F-4D97-AF65-F5344CB8AC3E}">
        <p14:creationId xmlns:p14="http://schemas.microsoft.com/office/powerpoint/2010/main" val="933101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Botones principales</a:t>
            </a:r>
          </a:p>
        </p:txBody>
      </p:sp>
      <p:pic>
        <p:nvPicPr>
          <p:cNvPr id="5" name="Imagen 4">
            <a:extLst>
              <a:ext uri="{FF2B5EF4-FFF2-40B4-BE49-F238E27FC236}">
                <a16:creationId xmlns:a16="http://schemas.microsoft.com/office/drawing/2014/main" id="{F782C947-1E05-43AD-B019-421392BAEFC9}"/>
              </a:ext>
            </a:extLst>
          </p:cNvPr>
          <p:cNvPicPr>
            <a:picLocks noChangeAspect="1"/>
          </p:cNvPicPr>
          <p:nvPr/>
        </p:nvPicPr>
        <p:blipFill>
          <a:blip r:embed="rId2"/>
          <a:stretch>
            <a:fillRect/>
          </a:stretch>
        </p:blipFill>
        <p:spPr>
          <a:xfrm>
            <a:off x="1097280" y="2436771"/>
            <a:ext cx="8360228" cy="2675785"/>
          </a:xfrm>
          <a:prstGeom prst="rect">
            <a:avLst/>
          </a:prstGeom>
        </p:spPr>
      </p:pic>
      <p:pic>
        <p:nvPicPr>
          <p:cNvPr id="3" name="Imagen 2">
            <a:extLst>
              <a:ext uri="{FF2B5EF4-FFF2-40B4-BE49-F238E27FC236}">
                <a16:creationId xmlns:a16="http://schemas.microsoft.com/office/drawing/2014/main" id="{C06C69BA-237A-4320-9FE2-CC047DD05602}"/>
              </a:ext>
            </a:extLst>
          </p:cNvPr>
          <p:cNvPicPr>
            <a:picLocks noChangeAspect="1"/>
          </p:cNvPicPr>
          <p:nvPr/>
        </p:nvPicPr>
        <p:blipFill>
          <a:blip r:embed="rId3"/>
          <a:stretch>
            <a:fillRect/>
          </a:stretch>
        </p:blipFill>
        <p:spPr>
          <a:xfrm>
            <a:off x="7327126" y="1963023"/>
            <a:ext cx="3828554" cy="3640141"/>
          </a:xfrm>
          <a:prstGeom prst="rect">
            <a:avLst/>
          </a:prstGeom>
        </p:spPr>
      </p:pic>
      <p:sp>
        <p:nvSpPr>
          <p:cNvPr id="7" name="Rectángulo 6">
            <a:extLst>
              <a:ext uri="{FF2B5EF4-FFF2-40B4-BE49-F238E27FC236}">
                <a16:creationId xmlns:a16="http://schemas.microsoft.com/office/drawing/2014/main" id="{DCC1D9C2-E2A5-47E6-AA36-B9A84592A9E3}"/>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main.rkt</a:t>
            </a:r>
            <a:endParaRPr lang="es-ES" dirty="0">
              <a:solidFill>
                <a:schemeClr val="tx1"/>
              </a:solidFill>
            </a:endParaRPr>
          </a:p>
        </p:txBody>
      </p:sp>
    </p:spTree>
    <p:extLst>
      <p:ext uri="{BB962C8B-B14F-4D97-AF65-F5344CB8AC3E}">
        <p14:creationId xmlns:p14="http://schemas.microsoft.com/office/powerpoint/2010/main" val="1640680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9904B-8F11-4D0F-8BFF-D7CD8D407434}"/>
              </a:ext>
            </a:extLst>
          </p:cNvPr>
          <p:cNvSpPr>
            <a:spLocks noGrp="1"/>
          </p:cNvSpPr>
          <p:nvPr>
            <p:ph type="title"/>
          </p:nvPr>
        </p:nvSpPr>
        <p:spPr/>
        <p:txBody>
          <a:bodyPr/>
          <a:lstStyle/>
          <a:p>
            <a:r>
              <a:rPr lang="es-ES" dirty="0"/>
              <a:t>Resultados</a:t>
            </a:r>
          </a:p>
        </p:txBody>
      </p:sp>
      <p:sp>
        <p:nvSpPr>
          <p:cNvPr id="3" name="Marcador de contenido 2">
            <a:extLst>
              <a:ext uri="{FF2B5EF4-FFF2-40B4-BE49-F238E27FC236}">
                <a16:creationId xmlns:a16="http://schemas.microsoft.com/office/drawing/2014/main" id="{8CCD2C3C-3E62-4203-8557-99292A6B6D47}"/>
              </a:ext>
            </a:extLst>
          </p:cNvPr>
          <p:cNvSpPr>
            <a:spLocks noGrp="1"/>
          </p:cNvSpPr>
          <p:nvPr>
            <p:ph idx="1"/>
          </p:nvPr>
        </p:nvSpPr>
        <p:spPr/>
        <p:txBody>
          <a:bodyPr/>
          <a:lstStyle/>
          <a:p>
            <a:r>
              <a:rPr lang="es-ES" dirty="0"/>
              <a:t>El resultado de este trabajo es un juego completamente funcional que cuenta además con un menú principal con varias opciones a elegir por el jugador.</a:t>
            </a:r>
          </a:p>
          <a:p>
            <a:r>
              <a:rPr lang="es-ES" sz="2000" dirty="0"/>
              <a:t>Aquí podemos ver una comparación entre el juego original y </a:t>
            </a:r>
            <a:r>
              <a:rPr lang="es-ES" dirty="0"/>
              <a:t>el desarrollado en </a:t>
            </a:r>
            <a:r>
              <a:rPr lang="es-ES" dirty="0" err="1"/>
              <a:t>Scheme</a:t>
            </a:r>
            <a:r>
              <a:rPr lang="es-ES" dirty="0"/>
              <a:t>:</a:t>
            </a:r>
            <a:endParaRPr lang="es-ES" sz="2000" dirty="0"/>
          </a:p>
        </p:txBody>
      </p:sp>
      <p:pic>
        <p:nvPicPr>
          <p:cNvPr id="5" name="Imagen 4">
            <a:extLst>
              <a:ext uri="{FF2B5EF4-FFF2-40B4-BE49-F238E27FC236}">
                <a16:creationId xmlns:a16="http://schemas.microsoft.com/office/drawing/2014/main" id="{713664A6-7022-413D-A51B-007E07ADC7F1}"/>
              </a:ext>
            </a:extLst>
          </p:cNvPr>
          <p:cNvPicPr>
            <a:picLocks noChangeAspect="1"/>
          </p:cNvPicPr>
          <p:nvPr/>
        </p:nvPicPr>
        <p:blipFill>
          <a:blip r:embed="rId2"/>
          <a:stretch>
            <a:fillRect/>
          </a:stretch>
        </p:blipFill>
        <p:spPr>
          <a:xfrm>
            <a:off x="874952" y="2793534"/>
            <a:ext cx="4743853" cy="3861753"/>
          </a:xfrm>
          <a:prstGeom prst="rect">
            <a:avLst/>
          </a:prstGeom>
        </p:spPr>
      </p:pic>
      <p:pic>
        <p:nvPicPr>
          <p:cNvPr id="6" name="Imagen 5">
            <a:extLst>
              <a:ext uri="{FF2B5EF4-FFF2-40B4-BE49-F238E27FC236}">
                <a16:creationId xmlns:a16="http://schemas.microsoft.com/office/drawing/2014/main" id="{C3A044B0-F61C-400A-9F4D-46C9AE881B81}"/>
              </a:ext>
            </a:extLst>
          </p:cNvPr>
          <p:cNvPicPr>
            <a:picLocks noChangeAspect="1"/>
          </p:cNvPicPr>
          <p:nvPr/>
        </p:nvPicPr>
        <p:blipFill>
          <a:blip r:embed="rId3"/>
          <a:stretch>
            <a:fillRect/>
          </a:stretch>
        </p:blipFill>
        <p:spPr>
          <a:xfrm>
            <a:off x="6385418" y="3129093"/>
            <a:ext cx="4127384" cy="3095538"/>
          </a:xfrm>
          <a:prstGeom prst="rect">
            <a:avLst/>
          </a:prstGeom>
        </p:spPr>
      </p:pic>
    </p:spTree>
    <p:extLst>
      <p:ext uri="{BB962C8B-B14F-4D97-AF65-F5344CB8AC3E}">
        <p14:creationId xmlns:p14="http://schemas.microsoft.com/office/powerpoint/2010/main" val="3909589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9904B-8F11-4D0F-8BFF-D7CD8D407434}"/>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8CCD2C3C-3E62-4203-8557-99292A6B6D47}"/>
              </a:ext>
            </a:extLst>
          </p:cNvPr>
          <p:cNvSpPr>
            <a:spLocks noGrp="1"/>
          </p:cNvSpPr>
          <p:nvPr>
            <p:ph idx="1"/>
          </p:nvPr>
        </p:nvSpPr>
        <p:spPr/>
        <p:txBody>
          <a:bodyPr/>
          <a:lstStyle/>
          <a:p>
            <a:r>
              <a:rPr lang="es-ES" dirty="0"/>
              <a:t>Como se ha podido ver en este trabajo, es posible crear aplicaciones gráficas con cierto grado de complejidad en </a:t>
            </a:r>
            <a:r>
              <a:rPr lang="es-ES" dirty="0" err="1"/>
              <a:t>Scheme</a:t>
            </a:r>
            <a:r>
              <a:rPr lang="es-ES" dirty="0"/>
              <a:t> y que estas sean completamente funcionales.</a:t>
            </a:r>
          </a:p>
          <a:p>
            <a:r>
              <a:rPr lang="es-ES" sz="2000" dirty="0"/>
              <a:t>A pesar de ser un lenguaje interpretado, con la penalización al rendimiento que eso conlleva, se puede ofrecer una buena experiencia al usuario en aplicaciones 2D con un gran número de elementos en pantalla.</a:t>
            </a:r>
          </a:p>
          <a:p>
            <a:r>
              <a:rPr lang="es-ES" dirty="0"/>
              <a:t>Dicho todo esto, se puede concluir que la Programación Declarativa (Funcional) es una alternativa real y potente que no tiene nada que envidiar a los paradigmas clásicos de programación (Imperativa/OOP), tanto en aplicaciones de línea de comandos/intérprete como para aplicaciones gráficas.</a:t>
            </a:r>
            <a:endParaRPr lang="es-ES" sz="2000" dirty="0"/>
          </a:p>
        </p:txBody>
      </p:sp>
    </p:spTree>
    <p:extLst>
      <p:ext uri="{BB962C8B-B14F-4D97-AF65-F5344CB8AC3E}">
        <p14:creationId xmlns:p14="http://schemas.microsoft.com/office/powerpoint/2010/main" val="2460149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72D90-E1E0-4FAA-B3B7-66AACAF1975A}"/>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95EDF42E-5FF2-4826-BF2D-1F66DBA44A68}"/>
              </a:ext>
            </a:extLst>
          </p:cNvPr>
          <p:cNvSpPr>
            <a:spLocks noGrp="1"/>
          </p:cNvSpPr>
          <p:nvPr>
            <p:ph idx="1"/>
          </p:nvPr>
        </p:nvSpPr>
        <p:spPr>
          <a:xfrm>
            <a:off x="1097280" y="1845733"/>
            <a:ext cx="10058400" cy="4378897"/>
          </a:xfrm>
        </p:spPr>
        <p:txBody>
          <a:bodyPr>
            <a:normAutofit/>
          </a:bodyPr>
          <a:lstStyle/>
          <a:p>
            <a:r>
              <a:rPr lang="es-ES" dirty="0"/>
              <a:t>El juego en el que se ha basado este trabajo se trata de </a:t>
            </a:r>
            <a:r>
              <a:rPr lang="es-ES" b="1" dirty="0" err="1"/>
              <a:t>Space</a:t>
            </a:r>
            <a:r>
              <a:rPr lang="es-ES" b="1" dirty="0"/>
              <a:t> </a:t>
            </a:r>
            <a:r>
              <a:rPr lang="es-ES" b="1" dirty="0" err="1"/>
              <a:t>Race</a:t>
            </a:r>
            <a:r>
              <a:rPr lang="es-ES" dirty="0"/>
              <a:t>, un juego de Atari lanzado en el año 1973.</a:t>
            </a:r>
          </a:p>
          <a:p>
            <a:endParaRPr lang="es-ES" dirty="0"/>
          </a:p>
          <a:p>
            <a:endParaRPr lang="es-ES" dirty="0"/>
          </a:p>
          <a:p>
            <a:endParaRPr lang="es-ES" dirty="0"/>
          </a:p>
          <a:p>
            <a:endParaRPr lang="es-ES" dirty="0"/>
          </a:p>
          <a:p>
            <a:endParaRPr lang="es-ES" dirty="0"/>
          </a:p>
          <a:p>
            <a:endParaRPr lang="es-ES" dirty="0"/>
          </a:p>
          <a:p>
            <a:r>
              <a:rPr lang="es-ES" dirty="0"/>
              <a:t>Es un juego para </a:t>
            </a:r>
            <a:r>
              <a:rPr lang="es-ES" b="1" dirty="0"/>
              <a:t>2 jugadores</a:t>
            </a:r>
            <a:r>
              <a:rPr lang="es-ES" dirty="0"/>
              <a:t>, en el que cada jugador controla una nave que debe llevar hasta el borde superior de la pantalla </a:t>
            </a:r>
            <a:r>
              <a:rPr lang="es-ES" b="1" dirty="0"/>
              <a:t>esquivando los meteoritos</a:t>
            </a:r>
            <a:r>
              <a:rPr lang="es-ES" dirty="0"/>
              <a:t> que van apareciendo.</a:t>
            </a:r>
          </a:p>
          <a:p>
            <a:endParaRPr lang="es-ES" dirty="0"/>
          </a:p>
          <a:p>
            <a:endParaRPr lang="es-ES" dirty="0"/>
          </a:p>
        </p:txBody>
      </p:sp>
      <p:pic>
        <p:nvPicPr>
          <p:cNvPr id="9" name="Imagen 8">
            <a:extLst>
              <a:ext uri="{FF2B5EF4-FFF2-40B4-BE49-F238E27FC236}">
                <a16:creationId xmlns:a16="http://schemas.microsoft.com/office/drawing/2014/main" id="{99CBA2BE-808A-4E46-9E22-D3AF22DEE18A}"/>
              </a:ext>
            </a:extLst>
          </p:cNvPr>
          <p:cNvPicPr>
            <a:picLocks noChangeAspect="1"/>
          </p:cNvPicPr>
          <p:nvPr/>
        </p:nvPicPr>
        <p:blipFill>
          <a:blip r:embed="rId2"/>
          <a:stretch>
            <a:fillRect/>
          </a:stretch>
        </p:blipFill>
        <p:spPr>
          <a:xfrm>
            <a:off x="4357687" y="2397285"/>
            <a:ext cx="3476625" cy="2600325"/>
          </a:xfrm>
          <a:prstGeom prst="rect">
            <a:avLst/>
          </a:prstGeom>
        </p:spPr>
      </p:pic>
    </p:spTree>
    <p:extLst>
      <p:ext uri="{BB962C8B-B14F-4D97-AF65-F5344CB8AC3E}">
        <p14:creationId xmlns:p14="http://schemas.microsoft.com/office/powerpoint/2010/main" val="76064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9904B-8F11-4D0F-8BFF-D7CD8D407434}"/>
              </a:ext>
            </a:extLst>
          </p:cNvPr>
          <p:cNvSpPr>
            <a:spLocks noGrp="1"/>
          </p:cNvSpPr>
          <p:nvPr>
            <p:ph type="title"/>
          </p:nvPr>
        </p:nvSpPr>
        <p:spPr/>
        <p:txBody>
          <a:bodyPr/>
          <a:lstStyle/>
          <a:p>
            <a:r>
              <a:rPr lang="es-ES" dirty="0"/>
              <a:t>Bibliografía</a:t>
            </a:r>
          </a:p>
        </p:txBody>
      </p:sp>
      <p:sp>
        <p:nvSpPr>
          <p:cNvPr id="3" name="Marcador de contenido 2">
            <a:extLst>
              <a:ext uri="{FF2B5EF4-FFF2-40B4-BE49-F238E27FC236}">
                <a16:creationId xmlns:a16="http://schemas.microsoft.com/office/drawing/2014/main" id="{8CCD2C3C-3E62-4203-8557-99292A6B6D47}"/>
              </a:ext>
            </a:extLst>
          </p:cNvPr>
          <p:cNvSpPr>
            <a:spLocks noGrp="1"/>
          </p:cNvSpPr>
          <p:nvPr>
            <p:ph idx="1"/>
          </p:nvPr>
        </p:nvSpPr>
        <p:spPr/>
        <p:txBody>
          <a:bodyPr/>
          <a:lstStyle/>
          <a:p>
            <a:r>
              <a:rPr lang="es-ES" sz="2000" dirty="0">
                <a:hlinkClick r:id="rId2"/>
              </a:rPr>
              <a:t>https://en.wikipedia.org/wiki/Space_Race_(video_game)</a:t>
            </a:r>
          </a:p>
          <a:p>
            <a:r>
              <a:rPr lang="es-ES" sz="2000" dirty="0">
                <a:hlinkClick r:id="rId2"/>
              </a:rPr>
              <a:t>https://docs.racket-lang.org/style/index.html</a:t>
            </a:r>
          </a:p>
          <a:p>
            <a:r>
              <a:rPr lang="es-ES" sz="2000" dirty="0">
                <a:hlinkClick r:id="rId2"/>
              </a:rPr>
              <a:t>https://docs.racket-lang.org/gui/index.html</a:t>
            </a:r>
            <a:endParaRPr lang="es-ES" sz="2000" dirty="0"/>
          </a:p>
          <a:p>
            <a:r>
              <a:rPr lang="es-ES" sz="2000" dirty="0">
                <a:hlinkClick r:id="rId3"/>
              </a:rPr>
              <a:t>https://docs.racket-lang.org/teachpack/2htdp2htdp.html</a:t>
            </a:r>
            <a:endParaRPr lang="es-ES" sz="2000" dirty="0"/>
          </a:p>
          <a:p>
            <a:endParaRPr lang="es-ES" sz="2000" dirty="0"/>
          </a:p>
        </p:txBody>
      </p:sp>
    </p:spTree>
    <p:extLst>
      <p:ext uri="{BB962C8B-B14F-4D97-AF65-F5344CB8AC3E}">
        <p14:creationId xmlns:p14="http://schemas.microsoft.com/office/powerpoint/2010/main" val="3875916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6E906F-B2DC-4674-A02A-531F671B87FB}"/>
              </a:ext>
            </a:extLst>
          </p:cNvPr>
          <p:cNvSpPr>
            <a:spLocks noGrp="1"/>
          </p:cNvSpPr>
          <p:nvPr>
            <p:ph idx="1"/>
          </p:nvPr>
        </p:nvSpPr>
        <p:spPr>
          <a:xfrm>
            <a:off x="1097280" y="1845734"/>
            <a:ext cx="10058400" cy="1878978"/>
          </a:xfrm>
        </p:spPr>
        <p:txBody>
          <a:bodyPr/>
          <a:lstStyle/>
          <a:p>
            <a:r>
              <a:rPr lang="es-ES" dirty="0"/>
              <a:t>Los jugadores sólo pueden moverse </a:t>
            </a:r>
            <a:r>
              <a:rPr lang="es-ES" b="1" dirty="0"/>
              <a:t>verticalmente</a:t>
            </a:r>
            <a:r>
              <a:rPr lang="es-ES" dirty="0"/>
              <a:t>, pudiendo avanzar o retroceder.</a:t>
            </a:r>
          </a:p>
          <a:p>
            <a:r>
              <a:rPr lang="es-ES" dirty="0"/>
              <a:t>Cada vez que se llega al borde superior de la pantalla, se suma un punto al marcador del jugador. Gana el jugador que antes consiga la </a:t>
            </a:r>
            <a:r>
              <a:rPr lang="es-ES" b="1" dirty="0"/>
              <a:t>puntuación máxima</a:t>
            </a:r>
            <a:r>
              <a:rPr lang="es-ES" dirty="0"/>
              <a:t>.</a:t>
            </a:r>
          </a:p>
          <a:p>
            <a:r>
              <a:rPr lang="es-ES" dirty="0"/>
              <a:t>Al juego se le han añadido niveles de dificultad, que cambian el </a:t>
            </a:r>
            <a:r>
              <a:rPr lang="es-ES" b="1" dirty="0"/>
              <a:t>número de meteoritos total</a:t>
            </a:r>
            <a:r>
              <a:rPr lang="es-ES" dirty="0"/>
              <a:t> en pantalla y la </a:t>
            </a:r>
            <a:r>
              <a:rPr lang="es-ES" b="1" dirty="0"/>
              <a:t>velocidad de estos</a:t>
            </a:r>
            <a:r>
              <a:rPr lang="es-ES" dirty="0"/>
              <a:t>.</a:t>
            </a:r>
          </a:p>
        </p:txBody>
      </p:sp>
      <p:pic>
        <p:nvPicPr>
          <p:cNvPr id="4" name="Imagen 3">
            <a:extLst>
              <a:ext uri="{FF2B5EF4-FFF2-40B4-BE49-F238E27FC236}">
                <a16:creationId xmlns:a16="http://schemas.microsoft.com/office/drawing/2014/main" id="{8488E945-A3C6-43E1-9D72-D36BD7284B86}"/>
              </a:ext>
            </a:extLst>
          </p:cNvPr>
          <p:cNvPicPr>
            <a:picLocks noChangeAspect="1"/>
          </p:cNvPicPr>
          <p:nvPr/>
        </p:nvPicPr>
        <p:blipFill>
          <a:blip r:embed="rId2"/>
          <a:stretch>
            <a:fillRect/>
          </a:stretch>
        </p:blipFill>
        <p:spPr>
          <a:xfrm>
            <a:off x="1036320" y="3724712"/>
            <a:ext cx="3024577" cy="2462169"/>
          </a:xfrm>
          <a:prstGeom prst="rect">
            <a:avLst/>
          </a:prstGeom>
        </p:spPr>
      </p:pic>
      <p:pic>
        <p:nvPicPr>
          <p:cNvPr id="6" name="Imagen 5">
            <a:extLst>
              <a:ext uri="{FF2B5EF4-FFF2-40B4-BE49-F238E27FC236}">
                <a16:creationId xmlns:a16="http://schemas.microsoft.com/office/drawing/2014/main" id="{32DC8D57-5C63-46BD-BCB2-65EB4F2B54B4}"/>
              </a:ext>
            </a:extLst>
          </p:cNvPr>
          <p:cNvPicPr>
            <a:picLocks noChangeAspect="1"/>
          </p:cNvPicPr>
          <p:nvPr/>
        </p:nvPicPr>
        <p:blipFill>
          <a:blip r:embed="rId3"/>
          <a:stretch>
            <a:fillRect/>
          </a:stretch>
        </p:blipFill>
        <p:spPr>
          <a:xfrm>
            <a:off x="4387443" y="3724711"/>
            <a:ext cx="3024577" cy="2462170"/>
          </a:xfrm>
          <a:prstGeom prst="rect">
            <a:avLst/>
          </a:prstGeom>
        </p:spPr>
      </p:pic>
      <p:pic>
        <p:nvPicPr>
          <p:cNvPr id="8" name="Imagen 7">
            <a:extLst>
              <a:ext uri="{FF2B5EF4-FFF2-40B4-BE49-F238E27FC236}">
                <a16:creationId xmlns:a16="http://schemas.microsoft.com/office/drawing/2014/main" id="{28780D3A-C45D-45F3-8664-E9AC2E4BF1D2}"/>
              </a:ext>
            </a:extLst>
          </p:cNvPr>
          <p:cNvPicPr>
            <a:picLocks noChangeAspect="1"/>
          </p:cNvPicPr>
          <p:nvPr/>
        </p:nvPicPr>
        <p:blipFill>
          <a:blip r:embed="rId4"/>
          <a:stretch>
            <a:fillRect/>
          </a:stretch>
        </p:blipFill>
        <p:spPr>
          <a:xfrm>
            <a:off x="7738566" y="3724711"/>
            <a:ext cx="3024578" cy="2462170"/>
          </a:xfrm>
          <a:prstGeom prst="rect">
            <a:avLst/>
          </a:prstGeom>
        </p:spPr>
      </p:pic>
    </p:spTree>
    <p:extLst>
      <p:ext uri="{BB962C8B-B14F-4D97-AF65-F5344CB8AC3E}">
        <p14:creationId xmlns:p14="http://schemas.microsoft.com/office/powerpoint/2010/main" val="592910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9904B-8F11-4D0F-8BFF-D7CD8D407434}"/>
              </a:ext>
            </a:extLst>
          </p:cNvPr>
          <p:cNvSpPr>
            <a:spLocks noGrp="1"/>
          </p:cNvSpPr>
          <p:nvPr>
            <p:ph type="title"/>
          </p:nvPr>
        </p:nvSpPr>
        <p:spPr/>
        <p:txBody>
          <a:bodyPr/>
          <a:lstStyle/>
          <a:p>
            <a:r>
              <a:rPr lang="es-ES" dirty="0"/>
              <a:t>Fundamentos Teóricos</a:t>
            </a:r>
          </a:p>
        </p:txBody>
      </p:sp>
      <p:sp>
        <p:nvSpPr>
          <p:cNvPr id="3" name="Marcador de contenido 2">
            <a:extLst>
              <a:ext uri="{FF2B5EF4-FFF2-40B4-BE49-F238E27FC236}">
                <a16:creationId xmlns:a16="http://schemas.microsoft.com/office/drawing/2014/main" id="{8CCD2C3C-3E62-4203-8557-99292A6B6D47}"/>
              </a:ext>
            </a:extLst>
          </p:cNvPr>
          <p:cNvSpPr>
            <a:spLocks noGrp="1"/>
          </p:cNvSpPr>
          <p:nvPr>
            <p:ph idx="1"/>
          </p:nvPr>
        </p:nvSpPr>
        <p:spPr/>
        <p:txBody>
          <a:bodyPr/>
          <a:lstStyle/>
          <a:p>
            <a:r>
              <a:rPr lang="es-ES" dirty="0"/>
              <a:t>Para programar el juego, se ha utilizado el lenguaje </a:t>
            </a:r>
            <a:r>
              <a:rPr lang="es-ES" b="1" dirty="0" err="1"/>
              <a:t>Scheme</a:t>
            </a:r>
            <a:r>
              <a:rPr lang="es-ES" dirty="0"/>
              <a:t> en su dialecto “Muy Grande”.</a:t>
            </a:r>
          </a:p>
          <a:p>
            <a:r>
              <a:rPr lang="es-ES" dirty="0"/>
              <a:t>A fin de no reinventar la rueda, se decidió hacer uso de la librería </a:t>
            </a:r>
            <a:r>
              <a:rPr lang="es-ES" i="1" dirty="0"/>
              <a:t>2HTDP</a:t>
            </a:r>
            <a:r>
              <a:rPr lang="es-ES" dirty="0"/>
              <a:t> para las mecánicas básicas del juego. Gracias a esta librería se puede:</a:t>
            </a:r>
          </a:p>
          <a:p>
            <a:pPr lvl="1">
              <a:lnSpc>
                <a:spcPct val="150000"/>
              </a:lnSpc>
            </a:pPr>
            <a:r>
              <a:rPr lang="es-ES" dirty="0"/>
              <a:t>Dibujar imágenes en pantalla</a:t>
            </a:r>
          </a:p>
          <a:p>
            <a:pPr lvl="1"/>
            <a:r>
              <a:rPr lang="es-ES" dirty="0"/>
              <a:t>Detectar pulsaciones de teclas en todo momento</a:t>
            </a:r>
          </a:p>
          <a:p>
            <a:pPr lvl="1"/>
            <a:r>
              <a:rPr lang="es-ES" dirty="0"/>
              <a:t>Actualizar el estado del juego (y la salida por pantalla) un número determinado de veces por segundo</a:t>
            </a:r>
          </a:p>
          <a:p>
            <a:pPr lvl="1"/>
            <a:r>
              <a:rPr lang="es-ES" dirty="0"/>
              <a:t>Determinar cuando se debe finalizar el juego</a:t>
            </a:r>
          </a:p>
          <a:p>
            <a:pPr marL="91440" lvl="1" indent="-91440">
              <a:spcBef>
                <a:spcPts val="1200"/>
              </a:spcBef>
              <a:spcAft>
                <a:spcPts val="200"/>
              </a:spcAft>
              <a:buSzPct val="100000"/>
              <a:buFont typeface="Calibri" panose="020F0502020204030204" pitchFamily="34" charset="0"/>
              <a:buChar char=" "/>
            </a:pPr>
            <a:r>
              <a:rPr lang="es-ES" sz="2000" dirty="0"/>
              <a:t>El menú principal se creó haciendo uso de las funciones y elementos básicos de </a:t>
            </a:r>
            <a:r>
              <a:rPr lang="es-ES" sz="2000" i="1" dirty="0" err="1"/>
              <a:t>racket</a:t>
            </a:r>
            <a:r>
              <a:rPr lang="es-ES" sz="2000" i="1" dirty="0"/>
              <a:t>/base</a:t>
            </a:r>
            <a:r>
              <a:rPr lang="es-ES" sz="2000" dirty="0"/>
              <a:t>.</a:t>
            </a:r>
          </a:p>
          <a:p>
            <a:pPr marL="91440" lvl="1" indent="-91440">
              <a:spcBef>
                <a:spcPts val="1200"/>
              </a:spcBef>
              <a:spcAft>
                <a:spcPts val="200"/>
              </a:spcAft>
              <a:buSzPct val="100000"/>
              <a:buFont typeface="Calibri" panose="020F0502020204030204" pitchFamily="34" charset="0"/>
              <a:buChar char=" "/>
            </a:pPr>
            <a:r>
              <a:rPr lang="es-ES" sz="2000" dirty="0"/>
              <a:t>Para los elementos del juego que varían, se crearon los </a:t>
            </a:r>
            <a:r>
              <a:rPr lang="es-ES" sz="2000" b="1" dirty="0"/>
              <a:t>tipos abstractos de datos </a:t>
            </a:r>
            <a:r>
              <a:rPr lang="es-ES" sz="2000" i="1" dirty="0" err="1"/>
              <a:t>World</a:t>
            </a:r>
            <a:r>
              <a:rPr lang="es-ES" sz="2000" dirty="0"/>
              <a:t>, </a:t>
            </a:r>
            <a:r>
              <a:rPr lang="es-ES" sz="2000" i="1" dirty="0"/>
              <a:t>Player</a:t>
            </a:r>
            <a:r>
              <a:rPr lang="es-ES" sz="2000" dirty="0"/>
              <a:t> y </a:t>
            </a:r>
            <a:r>
              <a:rPr lang="es-ES" sz="2000" i="1" dirty="0" err="1"/>
              <a:t>Meteor</a:t>
            </a:r>
            <a:r>
              <a:rPr lang="es-ES" sz="2000" dirty="0"/>
              <a:t>, junto a sus funciones de acceso.</a:t>
            </a:r>
          </a:p>
        </p:txBody>
      </p:sp>
    </p:spTree>
    <p:extLst>
      <p:ext uri="{BB962C8B-B14F-4D97-AF65-F5344CB8AC3E}">
        <p14:creationId xmlns:p14="http://schemas.microsoft.com/office/powerpoint/2010/main" val="1096774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404299-FC1B-4427-8F71-BA3E00E3A647}"/>
              </a:ext>
            </a:extLst>
          </p:cNvPr>
          <p:cNvSpPr>
            <a:spLocks noGrp="1"/>
          </p:cNvSpPr>
          <p:nvPr>
            <p:ph type="title"/>
          </p:nvPr>
        </p:nvSpPr>
        <p:spPr/>
        <p:txBody>
          <a:bodyPr/>
          <a:lstStyle/>
          <a:p>
            <a:r>
              <a:rPr lang="es-ES" dirty="0"/>
              <a:t>Descripción del código</a:t>
            </a:r>
          </a:p>
        </p:txBody>
      </p:sp>
      <p:sp>
        <p:nvSpPr>
          <p:cNvPr id="3" name="Marcador de contenido 2">
            <a:extLst>
              <a:ext uri="{FF2B5EF4-FFF2-40B4-BE49-F238E27FC236}">
                <a16:creationId xmlns:a16="http://schemas.microsoft.com/office/drawing/2014/main" id="{DE20EEC5-B51D-43AA-9515-6BD4C6B76B02}"/>
              </a:ext>
            </a:extLst>
          </p:cNvPr>
          <p:cNvSpPr>
            <a:spLocks noGrp="1"/>
          </p:cNvSpPr>
          <p:nvPr>
            <p:ph idx="1"/>
          </p:nvPr>
        </p:nvSpPr>
        <p:spPr>
          <a:xfrm>
            <a:off x="1097280" y="1845734"/>
            <a:ext cx="6603814" cy="570295"/>
          </a:xfrm>
        </p:spPr>
        <p:txBody>
          <a:bodyPr/>
          <a:lstStyle/>
          <a:p>
            <a:r>
              <a:rPr lang="es-ES" dirty="0"/>
              <a:t>El código del juego se encuentra dividido en dos archivos .</a:t>
            </a:r>
            <a:r>
              <a:rPr lang="es-ES" dirty="0" err="1"/>
              <a:t>rkt</a:t>
            </a:r>
            <a:r>
              <a:rPr lang="es-ES" dirty="0"/>
              <a:t>:</a:t>
            </a:r>
          </a:p>
        </p:txBody>
      </p:sp>
      <p:sp>
        <p:nvSpPr>
          <p:cNvPr id="4" name="CuadroTexto 3">
            <a:extLst>
              <a:ext uri="{FF2B5EF4-FFF2-40B4-BE49-F238E27FC236}">
                <a16:creationId xmlns:a16="http://schemas.microsoft.com/office/drawing/2014/main" id="{93591A9D-8FC7-4883-9EFF-620FD32BCE5D}"/>
              </a:ext>
            </a:extLst>
          </p:cNvPr>
          <p:cNvSpPr txBox="1"/>
          <p:nvPr/>
        </p:nvSpPr>
        <p:spPr>
          <a:xfrm>
            <a:off x="1216404" y="2416029"/>
            <a:ext cx="4879596" cy="2339102"/>
          </a:xfrm>
          <a:prstGeom prst="rect">
            <a:avLst/>
          </a:prstGeom>
          <a:noFill/>
        </p:spPr>
        <p:txBody>
          <a:bodyPr wrap="square" rtlCol="0">
            <a:spAutoFit/>
          </a:bodyPr>
          <a:lstStyle/>
          <a:p>
            <a:pPr marL="285750" indent="-285750">
              <a:buFont typeface="Courier New" panose="02070309020205020404" pitchFamily="49" charset="0"/>
              <a:buChar char="o"/>
            </a:pPr>
            <a:r>
              <a:rPr lang="es-ES" sz="2000" dirty="0" err="1"/>
              <a:t>juego.rkt</a:t>
            </a:r>
            <a:endParaRPr lang="es-ES" sz="2000" dirty="0"/>
          </a:p>
          <a:p>
            <a:pPr marL="742950" lvl="1" indent="-285750">
              <a:buFont typeface="Courier New" panose="02070309020205020404" pitchFamily="49" charset="0"/>
              <a:buChar char="o"/>
            </a:pPr>
            <a:r>
              <a:rPr lang="es-ES" dirty="0"/>
              <a:t>Constantes</a:t>
            </a:r>
          </a:p>
          <a:p>
            <a:pPr marL="742950" lvl="1" indent="-285750">
              <a:buFont typeface="Courier New" panose="02070309020205020404" pitchFamily="49" charset="0"/>
              <a:buChar char="o"/>
            </a:pPr>
            <a:r>
              <a:rPr lang="es-ES" dirty="0" err="1"/>
              <a:t>World</a:t>
            </a:r>
            <a:endParaRPr lang="es-ES" dirty="0"/>
          </a:p>
          <a:p>
            <a:pPr marL="742950" lvl="1" indent="-285750">
              <a:buFont typeface="Courier New" panose="02070309020205020404" pitchFamily="49" charset="0"/>
              <a:buChar char="o"/>
            </a:pPr>
            <a:r>
              <a:rPr lang="es-ES" dirty="0"/>
              <a:t>Player</a:t>
            </a:r>
          </a:p>
          <a:p>
            <a:pPr marL="742950" lvl="1" indent="-285750">
              <a:buFont typeface="Courier New" panose="02070309020205020404" pitchFamily="49" charset="0"/>
              <a:buChar char="o"/>
            </a:pPr>
            <a:r>
              <a:rPr lang="es-ES" dirty="0" err="1"/>
              <a:t>Meteor</a:t>
            </a:r>
            <a:endParaRPr lang="es-ES" dirty="0"/>
          </a:p>
          <a:p>
            <a:pPr marL="742950" lvl="1" indent="-285750">
              <a:buFont typeface="Courier New" panose="02070309020205020404" pitchFamily="49" charset="0"/>
              <a:buChar char="o"/>
            </a:pPr>
            <a:r>
              <a:rPr lang="es-ES" dirty="0"/>
              <a:t>Movimiento</a:t>
            </a:r>
          </a:p>
          <a:p>
            <a:pPr marL="742950" lvl="1" indent="-285750">
              <a:buFont typeface="Courier New" panose="02070309020205020404" pitchFamily="49" charset="0"/>
              <a:buChar char="o"/>
            </a:pPr>
            <a:r>
              <a:rPr lang="es-ES" dirty="0"/>
              <a:t>Imagen</a:t>
            </a:r>
          </a:p>
          <a:p>
            <a:pPr marL="742950" lvl="1" indent="-285750">
              <a:buFont typeface="Courier New" panose="02070309020205020404" pitchFamily="49" charset="0"/>
              <a:buChar char="o"/>
            </a:pPr>
            <a:r>
              <a:rPr lang="es-ES" dirty="0"/>
              <a:t>2htdp</a:t>
            </a:r>
            <a:endParaRPr lang="es-ES" sz="1600" dirty="0"/>
          </a:p>
        </p:txBody>
      </p:sp>
      <p:sp>
        <p:nvSpPr>
          <p:cNvPr id="5" name="CuadroTexto 4">
            <a:extLst>
              <a:ext uri="{FF2B5EF4-FFF2-40B4-BE49-F238E27FC236}">
                <a16:creationId xmlns:a16="http://schemas.microsoft.com/office/drawing/2014/main" id="{33009F49-D02A-44A0-970E-3713A3B7A8C8}"/>
              </a:ext>
            </a:extLst>
          </p:cNvPr>
          <p:cNvSpPr txBox="1"/>
          <p:nvPr/>
        </p:nvSpPr>
        <p:spPr>
          <a:xfrm>
            <a:off x="6126480" y="2416029"/>
            <a:ext cx="4879596" cy="2339102"/>
          </a:xfrm>
          <a:prstGeom prst="rect">
            <a:avLst/>
          </a:prstGeom>
          <a:noFill/>
        </p:spPr>
        <p:txBody>
          <a:bodyPr wrap="square" rtlCol="0">
            <a:spAutoFit/>
          </a:bodyPr>
          <a:lstStyle/>
          <a:p>
            <a:pPr marL="285750" indent="-285750">
              <a:buFont typeface="Courier New" panose="02070309020205020404" pitchFamily="49" charset="0"/>
              <a:buChar char="o"/>
            </a:pPr>
            <a:r>
              <a:rPr lang="es-ES" sz="2000" dirty="0" err="1"/>
              <a:t>main.rkt</a:t>
            </a:r>
            <a:endParaRPr lang="es-ES" sz="2000" dirty="0"/>
          </a:p>
          <a:p>
            <a:pPr marL="742950" lvl="1" indent="-285750">
              <a:buFont typeface="Courier New" panose="02070309020205020404" pitchFamily="49" charset="0"/>
              <a:buChar char="o"/>
            </a:pPr>
            <a:r>
              <a:rPr lang="es-ES" dirty="0"/>
              <a:t>Ventana principal</a:t>
            </a:r>
          </a:p>
          <a:p>
            <a:pPr marL="742950" lvl="1" indent="-285750">
              <a:buFont typeface="Courier New" panose="02070309020205020404" pitchFamily="49" charset="0"/>
              <a:buChar char="o"/>
            </a:pPr>
            <a:r>
              <a:rPr lang="es-ES" dirty="0"/>
              <a:t>Título</a:t>
            </a:r>
          </a:p>
          <a:p>
            <a:pPr marL="742950" lvl="1" indent="-285750">
              <a:buFont typeface="Courier New" panose="02070309020205020404" pitchFamily="49" charset="0"/>
              <a:buChar char="o"/>
            </a:pPr>
            <a:r>
              <a:rPr lang="es-ES" dirty="0"/>
              <a:t>Controles</a:t>
            </a:r>
          </a:p>
          <a:p>
            <a:pPr marL="742950" lvl="1" indent="-285750">
              <a:buFont typeface="Courier New" panose="02070309020205020404" pitchFamily="49" charset="0"/>
              <a:buChar char="o"/>
            </a:pPr>
            <a:r>
              <a:rPr lang="es-ES" dirty="0"/>
              <a:t>Dificultad</a:t>
            </a:r>
          </a:p>
          <a:p>
            <a:pPr marL="742950" lvl="1" indent="-285750">
              <a:buFont typeface="Courier New" panose="02070309020205020404" pitchFamily="49" charset="0"/>
              <a:buChar char="o"/>
            </a:pPr>
            <a:r>
              <a:rPr lang="es-ES" dirty="0"/>
              <a:t>Resolución</a:t>
            </a:r>
          </a:p>
          <a:p>
            <a:pPr marL="742950" lvl="1" indent="-285750">
              <a:buFont typeface="Courier New" panose="02070309020205020404" pitchFamily="49" charset="0"/>
              <a:buChar char="o"/>
            </a:pPr>
            <a:r>
              <a:rPr lang="es-ES" dirty="0"/>
              <a:t>Score</a:t>
            </a:r>
          </a:p>
          <a:p>
            <a:pPr marL="742950" lvl="1" indent="-285750">
              <a:buFont typeface="Courier New" panose="02070309020205020404" pitchFamily="49" charset="0"/>
              <a:buChar char="o"/>
            </a:pPr>
            <a:r>
              <a:rPr lang="es-ES" dirty="0"/>
              <a:t>Botones principales</a:t>
            </a:r>
          </a:p>
        </p:txBody>
      </p:sp>
    </p:spTree>
    <p:extLst>
      <p:ext uri="{BB962C8B-B14F-4D97-AF65-F5344CB8AC3E}">
        <p14:creationId xmlns:p14="http://schemas.microsoft.com/office/powerpoint/2010/main" val="913268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a:latin typeface="+mj-lt"/>
              </a:rPr>
              <a:t>Constantes</a:t>
            </a:r>
          </a:p>
        </p:txBody>
      </p:sp>
      <p:pic>
        <p:nvPicPr>
          <p:cNvPr id="6" name="Imagen 5">
            <a:extLst>
              <a:ext uri="{FF2B5EF4-FFF2-40B4-BE49-F238E27FC236}">
                <a16:creationId xmlns:a16="http://schemas.microsoft.com/office/drawing/2014/main" id="{88AB9707-874E-4E71-8149-24AFDC242CF3}"/>
              </a:ext>
            </a:extLst>
          </p:cNvPr>
          <p:cNvPicPr>
            <a:picLocks noChangeAspect="1"/>
          </p:cNvPicPr>
          <p:nvPr/>
        </p:nvPicPr>
        <p:blipFill>
          <a:blip r:embed="rId2"/>
          <a:stretch>
            <a:fillRect/>
          </a:stretch>
        </p:blipFill>
        <p:spPr>
          <a:xfrm>
            <a:off x="1174458" y="1910838"/>
            <a:ext cx="9999291" cy="2490245"/>
          </a:xfrm>
          <a:prstGeom prst="rect">
            <a:avLst/>
          </a:prstGeom>
        </p:spPr>
      </p:pic>
      <p:sp>
        <p:nvSpPr>
          <p:cNvPr id="7" name="Rectángulo 6">
            <a:extLst>
              <a:ext uri="{FF2B5EF4-FFF2-40B4-BE49-F238E27FC236}">
                <a16:creationId xmlns:a16="http://schemas.microsoft.com/office/drawing/2014/main" id="{2374DA92-8927-463B-816A-9EBC53714CF7}"/>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juego.rkt</a:t>
            </a:r>
            <a:endParaRPr lang="es-ES" dirty="0">
              <a:solidFill>
                <a:schemeClr val="tx1"/>
              </a:solidFill>
            </a:endParaRPr>
          </a:p>
        </p:txBody>
      </p:sp>
    </p:spTree>
    <p:extLst>
      <p:ext uri="{BB962C8B-B14F-4D97-AF65-F5344CB8AC3E}">
        <p14:creationId xmlns:p14="http://schemas.microsoft.com/office/powerpoint/2010/main" val="376930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29B4E0-B5F4-4FE7-BFE7-835C9954DB9A}"/>
              </a:ext>
            </a:extLst>
          </p:cNvPr>
          <p:cNvSpPr>
            <a:spLocks noGrp="1"/>
          </p:cNvSpPr>
          <p:nvPr>
            <p:ph idx="1"/>
          </p:nvPr>
        </p:nvSpPr>
        <p:spPr>
          <a:xfrm>
            <a:off x="1097280" y="1845734"/>
            <a:ext cx="10058400" cy="1736365"/>
          </a:xfrm>
        </p:spPr>
        <p:txBody>
          <a:bodyPr/>
          <a:lstStyle/>
          <a:p>
            <a:r>
              <a:rPr lang="es-ES" dirty="0"/>
              <a:t>El uso de las librerías </a:t>
            </a:r>
            <a:r>
              <a:rPr lang="es-ES" i="1" dirty="0"/>
              <a:t>2htdp</a:t>
            </a:r>
            <a:r>
              <a:rPr lang="es-ES" dirty="0"/>
              <a:t> nos obliga a tener un elemento </a:t>
            </a:r>
            <a:r>
              <a:rPr lang="es-ES" i="1" dirty="0" err="1"/>
              <a:t>World</a:t>
            </a:r>
            <a:r>
              <a:rPr lang="es-ES" dirty="0"/>
              <a:t> (Mundo), en el que se deben contener todos los elementos que van cambiando en cada fotograma.</a:t>
            </a:r>
          </a:p>
          <a:p>
            <a:r>
              <a:rPr lang="es-ES" dirty="0"/>
              <a:t>Se optó por representar este elemento como una </a:t>
            </a:r>
            <a:r>
              <a:rPr lang="es-ES" b="1" dirty="0"/>
              <a:t>lista asociativa</a:t>
            </a:r>
            <a:r>
              <a:rPr lang="es-ES" dirty="0"/>
              <a:t> que contiene dos </a:t>
            </a:r>
            <a:r>
              <a:rPr lang="es-ES" dirty="0" err="1"/>
              <a:t>sublistas</a:t>
            </a:r>
            <a:r>
              <a:rPr lang="es-ES" dirty="0"/>
              <a:t>.</a:t>
            </a:r>
          </a:p>
          <a:p>
            <a:pPr lvl="1"/>
            <a:r>
              <a:rPr lang="es-ES" dirty="0"/>
              <a:t>Jugadores</a:t>
            </a:r>
          </a:p>
          <a:p>
            <a:pPr lvl="1"/>
            <a:r>
              <a:rPr lang="es-ES" dirty="0"/>
              <a:t>Meteoritos</a:t>
            </a:r>
          </a:p>
        </p:txBody>
      </p:sp>
      <p:sp>
        <p:nvSpPr>
          <p:cNvPr id="8" name="CuadroTexto 7">
            <a:extLst>
              <a:ext uri="{FF2B5EF4-FFF2-40B4-BE49-F238E27FC236}">
                <a16:creationId xmlns:a16="http://schemas.microsoft.com/office/drawing/2014/main" id="{1D49ED41-B244-4093-ACD8-0D6C7D3118AC}"/>
              </a:ext>
            </a:extLst>
          </p:cNvPr>
          <p:cNvSpPr txBox="1"/>
          <p:nvPr/>
        </p:nvSpPr>
        <p:spPr>
          <a:xfrm>
            <a:off x="1097280" y="3582099"/>
            <a:ext cx="4013850" cy="1323439"/>
          </a:xfrm>
          <a:prstGeom prst="rect">
            <a:avLst/>
          </a:prstGeom>
          <a:noFill/>
        </p:spPr>
        <p:txBody>
          <a:bodyPr wrap="square" rtlCol="0">
            <a:spAutoFit/>
          </a:bodyPr>
          <a:lstStyle/>
          <a:p>
            <a:r>
              <a:rPr lang="es-ES" sz="2000" dirty="0">
                <a:solidFill>
                  <a:schemeClr val="tx1">
                    <a:lumMod val="75000"/>
                    <a:lumOff val="25000"/>
                  </a:schemeClr>
                </a:solidFill>
              </a:rPr>
              <a:t>Así, en cada actualización de fotograma se genera un nuevo elemento </a:t>
            </a:r>
            <a:r>
              <a:rPr lang="es-ES" sz="2000" i="1" dirty="0" err="1">
                <a:solidFill>
                  <a:schemeClr val="tx1">
                    <a:lumMod val="75000"/>
                    <a:lumOff val="25000"/>
                  </a:schemeClr>
                </a:solidFill>
              </a:rPr>
              <a:t>World</a:t>
            </a:r>
            <a:r>
              <a:rPr lang="es-ES" sz="2000" dirty="0">
                <a:solidFill>
                  <a:schemeClr val="tx1">
                    <a:lumMod val="75000"/>
                    <a:lumOff val="25000"/>
                  </a:schemeClr>
                </a:solidFill>
              </a:rPr>
              <a:t> que sustituye al anterior.</a:t>
            </a:r>
          </a:p>
        </p:txBody>
      </p:sp>
      <p:sp>
        <p:nvSpPr>
          <p:cNvPr id="9" name="Rectángulo: esquinas redondeadas 8">
            <a:extLst>
              <a:ext uri="{FF2B5EF4-FFF2-40B4-BE49-F238E27FC236}">
                <a16:creationId xmlns:a16="http://schemas.microsoft.com/office/drawing/2014/main" id="{79DEE231-0933-459B-AF06-1B0DFC667E3F}"/>
              </a:ext>
            </a:extLst>
          </p:cNvPr>
          <p:cNvSpPr/>
          <p:nvPr/>
        </p:nvSpPr>
        <p:spPr>
          <a:xfrm>
            <a:off x="7382312" y="3171039"/>
            <a:ext cx="1736521" cy="771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err="1"/>
              <a:t>World</a:t>
            </a:r>
            <a:endParaRPr lang="es-ES" dirty="0"/>
          </a:p>
        </p:txBody>
      </p:sp>
      <p:cxnSp>
        <p:nvCxnSpPr>
          <p:cNvPr id="11" name="Conector recto 10">
            <a:extLst>
              <a:ext uri="{FF2B5EF4-FFF2-40B4-BE49-F238E27FC236}">
                <a16:creationId xmlns:a16="http://schemas.microsoft.com/office/drawing/2014/main" id="{B11010A2-5F43-4667-A0E8-599931E45E39}"/>
              </a:ext>
            </a:extLst>
          </p:cNvPr>
          <p:cNvCxnSpPr>
            <a:cxnSpLocks/>
            <a:endCxn id="12" idx="0"/>
          </p:cNvCxnSpPr>
          <p:nvPr/>
        </p:nvCxnSpPr>
        <p:spPr>
          <a:xfrm flipH="1">
            <a:off x="6501468" y="3917659"/>
            <a:ext cx="880844" cy="759204"/>
          </a:xfrm>
          <a:prstGeom prst="line">
            <a:avLst/>
          </a:prstGeom>
        </p:spPr>
        <p:style>
          <a:lnRef idx="3">
            <a:schemeClr val="dk1"/>
          </a:lnRef>
          <a:fillRef idx="0">
            <a:schemeClr val="dk1"/>
          </a:fillRef>
          <a:effectRef idx="2">
            <a:schemeClr val="dk1"/>
          </a:effectRef>
          <a:fontRef idx="minor">
            <a:schemeClr val="tx1"/>
          </a:fontRef>
        </p:style>
      </p:cxnSp>
      <p:sp>
        <p:nvSpPr>
          <p:cNvPr id="12" name="Rectángulo: esquinas redondeadas 11">
            <a:extLst>
              <a:ext uri="{FF2B5EF4-FFF2-40B4-BE49-F238E27FC236}">
                <a16:creationId xmlns:a16="http://schemas.microsoft.com/office/drawing/2014/main" id="{7B101C05-7D29-4DC9-93B0-1E104737447F}"/>
              </a:ext>
            </a:extLst>
          </p:cNvPr>
          <p:cNvSpPr/>
          <p:nvPr/>
        </p:nvSpPr>
        <p:spPr>
          <a:xfrm>
            <a:off x="5458995" y="4676863"/>
            <a:ext cx="2084946" cy="7466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Jugadores</a:t>
            </a:r>
          </a:p>
        </p:txBody>
      </p:sp>
      <p:cxnSp>
        <p:nvCxnSpPr>
          <p:cNvPr id="15" name="Conector recto 14">
            <a:extLst>
              <a:ext uri="{FF2B5EF4-FFF2-40B4-BE49-F238E27FC236}">
                <a16:creationId xmlns:a16="http://schemas.microsoft.com/office/drawing/2014/main" id="{5D765562-A6E8-4787-BDD1-8CDEC504316D}"/>
              </a:ext>
            </a:extLst>
          </p:cNvPr>
          <p:cNvCxnSpPr>
            <a:endCxn id="13" idx="0"/>
          </p:cNvCxnSpPr>
          <p:nvPr/>
        </p:nvCxnSpPr>
        <p:spPr>
          <a:xfrm>
            <a:off x="9118273" y="3905076"/>
            <a:ext cx="1390898" cy="771787"/>
          </a:xfrm>
          <a:prstGeom prst="line">
            <a:avLst/>
          </a:prstGeom>
        </p:spPr>
        <p:style>
          <a:lnRef idx="3">
            <a:schemeClr val="dk1"/>
          </a:lnRef>
          <a:fillRef idx="0">
            <a:schemeClr val="dk1"/>
          </a:fillRef>
          <a:effectRef idx="2">
            <a:schemeClr val="dk1"/>
          </a:effectRef>
          <a:fontRef idx="minor">
            <a:schemeClr val="tx1"/>
          </a:fontRef>
        </p:style>
      </p:cxnSp>
      <p:sp>
        <p:nvSpPr>
          <p:cNvPr id="13" name="Rectángulo: esquinas redondeadas 12">
            <a:extLst>
              <a:ext uri="{FF2B5EF4-FFF2-40B4-BE49-F238E27FC236}">
                <a16:creationId xmlns:a16="http://schemas.microsoft.com/office/drawing/2014/main" id="{CEECD99D-B13F-48EF-A76B-1BDA6CBEF76A}"/>
              </a:ext>
            </a:extLst>
          </p:cNvPr>
          <p:cNvSpPr/>
          <p:nvPr/>
        </p:nvSpPr>
        <p:spPr>
          <a:xfrm>
            <a:off x="9466698" y="4676863"/>
            <a:ext cx="2084946" cy="74662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dirty="0"/>
              <a:t>Meteoritos</a:t>
            </a:r>
          </a:p>
        </p:txBody>
      </p:sp>
      <p:sp>
        <p:nvSpPr>
          <p:cNvPr id="18" name="CuadroTexto 17">
            <a:extLst>
              <a:ext uri="{FF2B5EF4-FFF2-40B4-BE49-F238E27FC236}">
                <a16:creationId xmlns:a16="http://schemas.microsoft.com/office/drawing/2014/main" id="{BCBE3BB4-8104-43D9-9E00-8EE8254B84A8}"/>
              </a:ext>
            </a:extLst>
          </p:cNvPr>
          <p:cNvSpPr txBox="1"/>
          <p:nvPr/>
        </p:nvSpPr>
        <p:spPr>
          <a:xfrm>
            <a:off x="1097280" y="1099114"/>
            <a:ext cx="10058400" cy="646331"/>
          </a:xfrm>
          <a:prstGeom prst="rect">
            <a:avLst/>
          </a:prstGeom>
          <a:noFill/>
        </p:spPr>
        <p:txBody>
          <a:bodyPr wrap="square" rtlCol="0">
            <a:spAutoFit/>
          </a:bodyPr>
          <a:lstStyle/>
          <a:p>
            <a:pPr algn="ctr"/>
            <a:r>
              <a:rPr lang="es-ES" sz="3600" dirty="0" err="1">
                <a:latin typeface="+mj-lt"/>
              </a:rPr>
              <a:t>World</a:t>
            </a:r>
            <a:endParaRPr lang="es-ES" sz="3600" dirty="0">
              <a:latin typeface="+mj-lt"/>
            </a:endParaRPr>
          </a:p>
        </p:txBody>
      </p:sp>
    </p:spTree>
    <p:extLst>
      <p:ext uri="{BB962C8B-B14F-4D97-AF65-F5344CB8AC3E}">
        <p14:creationId xmlns:p14="http://schemas.microsoft.com/office/powerpoint/2010/main" val="398940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2EFD21C-6482-40FD-8CAB-31FE22885C09}"/>
              </a:ext>
            </a:extLst>
          </p:cNvPr>
          <p:cNvPicPr>
            <a:picLocks noChangeAspect="1"/>
          </p:cNvPicPr>
          <p:nvPr/>
        </p:nvPicPr>
        <p:blipFill>
          <a:blip r:embed="rId2"/>
          <a:stretch>
            <a:fillRect/>
          </a:stretch>
        </p:blipFill>
        <p:spPr>
          <a:xfrm>
            <a:off x="1095250" y="1878231"/>
            <a:ext cx="10001499" cy="3101537"/>
          </a:xfrm>
          <a:prstGeom prst="rect">
            <a:avLst/>
          </a:prstGeom>
        </p:spPr>
      </p:pic>
      <p:sp>
        <p:nvSpPr>
          <p:cNvPr id="6" name="Rectángulo 5">
            <a:extLst>
              <a:ext uri="{FF2B5EF4-FFF2-40B4-BE49-F238E27FC236}">
                <a16:creationId xmlns:a16="http://schemas.microsoft.com/office/drawing/2014/main" id="{5F24C6AC-784C-42CA-A2DB-4930DD9025E2}"/>
              </a:ext>
            </a:extLst>
          </p:cNvPr>
          <p:cNvSpPr/>
          <p:nvPr/>
        </p:nvSpPr>
        <p:spPr>
          <a:xfrm>
            <a:off x="125835" y="92436"/>
            <a:ext cx="1879134" cy="64633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solidFill>
                  <a:schemeClr val="tx1"/>
                </a:solidFill>
              </a:rPr>
              <a:t>juego.rkt</a:t>
            </a:r>
            <a:endParaRPr lang="es-ES" dirty="0">
              <a:solidFill>
                <a:schemeClr val="tx1"/>
              </a:solidFill>
            </a:endParaRPr>
          </a:p>
        </p:txBody>
      </p:sp>
    </p:spTree>
    <p:extLst>
      <p:ext uri="{BB962C8B-B14F-4D97-AF65-F5344CB8AC3E}">
        <p14:creationId xmlns:p14="http://schemas.microsoft.com/office/powerpoint/2010/main" val="1492204440"/>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225</TotalTime>
  <Words>1183</Words>
  <Application>Microsoft Office PowerPoint</Application>
  <PresentationFormat>Panorámica</PresentationFormat>
  <Paragraphs>134</Paragraphs>
  <Slides>30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Calibri</vt:lpstr>
      <vt:lpstr>Calibri Light</vt:lpstr>
      <vt:lpstr>Courier New</vt:lpstr>
      <vt:lpstr>Wingdings</vt:lpstr>
      <vt:lpstr>Retrospección</vt:lpstr>
      <vt:lpstr>Space Race</vt:lpstr>
      <vt:lpstr>Índice</vt:lpstr>
      <vt:lpstr>Introducción</vt:lpstr>
      <vt:lpstr>Presentación de PowerPoint</vt:lpstr>
      <vt:lpstr>Fundamentos Teóricos</vt:lpstr>
      <vt:lpstr>Descripción del código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Resultados</vt:lpstr>
      <vt:lpstr>Conclusiones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Race</dc:title>
  <dc:creator>Pedro</dc:creator>
  <cp:lastModifiedBy>Pedro</cp:lastModifiedBy>
  <cp:revision>36</cp:revision>
  <dcterms:created xsi:type="dcterms:W3CDTF">2020-12-11T16:36:13Z</dcterms:created>
  <dcterms:modified xsi:type="dcterms:W3CDTF">2020-12-14T15:07:51Z</dcterms:modified>
</cp:coreProperties>
</file>